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10287000" cx="18288000"/>
  <p:notesSz cx="10287000" cy="1828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30" roundtripDataSignature="AMtx7mhqrmDCjDzBA+obK58y/qBoqqjD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9D24A4-343E-4322-9B36-328928F3D2B8}">
  <a:tblStyle styleId="{6B9D24A4-343E-4322-9B36-328928F3D2B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6f2f1a040_7_36: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116f2f1a040_7_36: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e922a2d1_11_11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116e922a2d1_11_112: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6e922a2d1_11_15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g116e922a2d1_11_152: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6f2f1a040_7_55: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g116f2f1a040_7_55: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6f2f1a040_7_75: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g116f2f1a040_7_75: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6f2f1a040_7_9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g116f2f1a040_7_93: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6e922a2d1_11_128: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g116e922a2d1_11_128: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6e922a2d1_11_17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5" name="Google Shape;395;g116e922a2d1_11_172: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16f2f1a040_7_108: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g116f2f1a040_7_108: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6e922a2d1_11_18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116e922a2d1_11_183: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2: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6d531e49d_0_36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g116d531e49d_0_363: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6f2f1a040_0_75: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116f2f1a040_0_75: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16f2f1a040_0_152: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7" name="Google Shape;517;g116f2f1a040_0_152: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6d531e49d_0_34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6" name="Google Shape;526;g116d531e49d_0_340: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3: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6e922a2d1_1_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116e922a2d1_1_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6e922a2d1_1_16: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116e922a2d1_1_16: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6e922a2d1_11_16: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116e922a2d1_11_16: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6e922a2d1_16_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g116e922a2d1_16_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6f2f1a040_7_0: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g116f2f1a040_7_0: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6f2f1a040_7_17:notes"/>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g116f2f1a040_7_17:notes"/>
          <p:cNvSpPr/>
          <p:nvPr>
            <p:ph idx="2" type="sldImg"/>
          </p:nvPr>
        </p:nvSpPr>
        <p:spPr>
          <a:xfrm>
            <a:off x="-952500" y="1371600"/>
            <a:ext cx="12192000"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 name="Google Shape;26;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3" name="Google Shape;33;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1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1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1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p:nvPr>
            <p:ph idx="2" type="pic"/>
          </p:nvPr>
        </p:nvSpPr>
        <p:spPr>
          <a:xfrm>
            <a:off x="1792288" y="612775"/>
            <a:ext cx="5486400" cy="4114800"/>
          </a:xfrm>
          <a:prstGeom prst="rect">
            <a:avLst/>
          </a:prstGeom>
          <a:noFill/>
          <a:ln>
            <a:noFill/>
          </a:ln>
        </p:spPr>
      </p:sp>
      <p:sp>
        <p:nvSpPr>
          <p:cNvPr id="64" name="Google Shape;64;p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3.jpg"/><Relationship Id="rId5" Type="http://schemas.openxmlformats.org/officeDocument/2006/relationships/image" Target="../media/image6.png"/><Relationship Id="rId6" Type="http://schemas.openxmlformats.org/officeDocument/2006/relationships/image" Target="../media/image25.jpg"/><Relationship Id="rId7"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2.png"/><Relationship Id="rId5" Type="http://schemas.openxmlformats.org/officeDocument/2006/relationships/image" Target="../media/image44.png"/><Relationship Id="rId6" Type="http://schemas.openxmlformats.org/officeDocument/2006/relationships/image" Target="../media/image21.png"/><Relationship Id="rId7"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5.png"/><Relationship Id="rId8"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47.png"/><Relationship Id="rId8"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8.png"/><Relationship Id="rId9" Type="http://schemas.openxmlformats.org/officeDocument/2006/relationships/image" Target="../media/image11.png"/><Relationship Id="rId5" Type="http://schemas.openxmlformats.org/officeDocument/2006/relationships/image" Target="../media/image45.jpg"/><Relationship Id="rId6" Type="http://schemas.openxmlformats.org/officeDocument/2006/relationships/image" Target="../media/image41.png"/><Relationship Id="rId7" Type="http://schemas.openxmlformats.org/officeDocument/2006/relationships/image" Target="../media/image46.png"/><Relationship Id="rId8"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hyperlink" Target="http://parking.seoul.go.kr/" TargetMode="External"/><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16.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3922028" y="0"/>
            <a:ext cx="14363687" cy="10285714"/>
          </a:xfrm>
          <a:prstGeom prst="rect">
            <a:avLst/>
          </a:prstGeom>
          <a:noFill/>
          <a:ln>
            <a:noFill/>
          </a:ln>
        </p:spPr>
      </p:pic>
      <p:sp>
        <p:nvSpPr>
          <p:cNvPr id="85" name="Google Shape;85;p1"/>
          <p:cNvSpPr txBox="1"/>
          <p:nvPr/>
        </p:nvSpPr>
        <p:spPr>
          <a:xfrm>
            <a:off x="4644055" y="7661998"/>
            <a:ext cx="12756600" cy="215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400"/>
              <a:buFont typeface="Arial"/>
              <a:buNone/>
            </a:pPr>
            <a:r>
              <a:rPr b="0" i="0" lang="en-US" sz="13400" u="none" cap="none" strike="noStrike">
                <a:solidFill>
                  <a:srgbClr val="FFFFFF"/>
                </a:solidFill>
                <a:latin typeface="Arial"/>
                <a:ea typeface="Arial"/>
                <a:cs typeface="Arial"/>
                <a:sym typeface="Arial"/>
              </a:rPr>
              <a:t>Presentation</a:t>
            </a:r>
            <a:endParaRPr b="0" i="0" sz="1800" u="none" cap="none" strike="noStrike">
              <a:solidFill>
                <a:schemeClr val="dk1"/>
              </a:solidFill>
              <a:latin typeface="Calibri"/>
              <a:ea typeface="Calibri"/>
              <a:cs typeface="Calibri"/>
              <a:sym typeface="Calibri"/>
            </a:endParaRPr>
          </a:p>
        </p:txBody>
      </p:sp>
      <p:sp>
        <p:nvSpPr>
          <p:cNvPr id="86" name="Google Shape;86;p1"/>
          <p:cNvSpPr txBox="1"/>
          <p:nvPr/>
        </p:nvSpPr>
        <p:spPr>
          <a:xfrm>
            <a:off x="529770" y="4364638"/>
            <a:ext cx="37740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Data Visualization</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Project</a:t>
            </a:r>
            <a:endParaRPr b="0" i="0" sz="2100" u="none" cap="none" strike="noStrike">
              <a:solidFill>
                <a:srgbClr val="000000"/>
              </a:solidFill>
              <a:latin typeface="Arial"/>
              <a:ea typeface="Arial"/>
              <a:cs typeface="Arial"/>
              <a:sym typeface="Arial"/>
            </a:endParaRPr>
          </a:p>
        </p:txBody>
      </p:sp>
      <p:sp>
        <p:nvSpPr>
          <p:cNvPr id="87" name="Google Shape;87;p1"/>
          <p:cNvSpPr txBox="1"/>
          <p:nvPr/>
        </p:nvSpPr>
        <p:spPr>
          <a:xfrm>
            <a:off x="529770" y="537966"/>
            <a:ext cx="61713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2021</a:t>
            </a:r>
            <a:endParaRPr b="0" i="0" sz="2100" u="none" cap="none" strike="noStrike">
              <a:solidFill>
                <a:schemeClr val="dk1"/>
              </a:solidFill>
              <a:latin typeface="Calibri"/>
              <a:ea typeface="Calibri"/>
              <a:cs typeface="Calibri"/>
              <a:sym typeface="Calibri"/>
            </a:endParaRPr>
          </a:p>
        </p:txBody>
      </p:sp>
      <p:sp>
        <p:nvSpPr>
          <p:cNvPr id="88" name="Google Shape;88;p1"/>
          <p:cNvSpPr txBox="1"/>
          <p:nvPr/>
        </p:nvSpPr>
        <p:spPr>
          <a:xfrm>
            <a:off x="529770" y="9433419"/>
            <a:ext cx="61713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3조</a:t>
            </a:r>
            <a:endParaRPr b="0" i="0" sz="2100" u="none" cap="none" strike="noStrike">
              <a:solidFill>
                <a:schemeClr val="dk1"/>
              </a:solidFill>
              <a:latin typeface="Calibri"/>
              <a:ea typeface="Calibri"/>
              <a:cs typeface="Calibri"/>
              <a:sym typeface="Calibri"/>
            </a:endParaRPr>
          </a:p>
        </p:txBody>
      </p:sp>
      <p:sp>
        <p:nvSpPr>
          <p:cNvPr id="89" name="Google Shape;89;p1"/>
          <p:cNvSpPr txBox="1"/>
          <p:nvPr/>
        </p:nvSpPr>
        <p:spPr>
          <a:xfrm rot="5400000">
            <a:off x="14768934" y="3169473"/>
            <a:ext cx="5586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.https://lc.multicampus.com/</a:t>
            </a:r>
            <a:endParaRPr b="0" i="0" sz="1800" u="none" cap="none" strike="noStrike">
              <a:solidFill>
                <a:schemeClr val="dk1"/>
              </a:solidFill>
              <a:latin typeface="Calibri"/>
              <a:ea typeface="Calibri"/>
              <a:cs typeface="Calibri"/>
              <a:sym typeface="Calibri"/>
            </a:endParaRPr>
          </a:p>
        </p:txBody>
      </p:sp>
      <p:grpSp>
        <p:nvGrpSpPr>
          <p:cNvPr id="90" name="Google Shape;90;p1"/>
          <p:cNvGrpSpPr/>
          <p:nvPr/>
        </p:nvGrpSpPr>
        <p:grpSpPr>
          <a:xfrm>
            <a:off x="17273370" y="8764089"/>
            <a:ext cx="327736" cy="854062"/>
            <a:chOff x="17273370" y="8764089"/>
            <a:chExt cx="327736" cy="854062"/>
          </a:xfrm>
        </p:grpSpPr>
        <p:pic>
          <p:nvPicPr>
            <p:cNvPr id="91" name="Google Shape;91;p1"/>
            <p:cNvPicPr preferRelativeResize="0"/>
            <p:nvPr/>
          </p:nvPicPr>
          <p:blipFill rotWithShape="1">
            <a:blip r:embed="rId4">
              <a:alphaModFix/>
            </a:blip>
            <a:srcRect b="0" l="0" r="0" t="0"/>
            <a:stretch/>
          </p:blipFill>
          <p:spPr>
            <a:xfrm>
              <a:off x="17273370" y="8764089"/>
              <a:ext cx="327735" cy="327735"/>
            </a:xfrm>
            <a:prstGeom prst="rect">
              <a:avLst/>
            </a:prstGeom>
            <a:noFill/>
            <a:ln>
              <a:noFill/>
            </a:ln>
          </p:spPr>
        </p:pic>
        <p:pic>
          <p:nvPicPr>
            <p:cNvPr id="92" name="Google Shape;92;p1"/>
            <p:cNvPicPr preferRelativeResize="0"/>
            <p:nvPr/>
          </p:nvPicPr>
          <p:blipFill rotWithShape="1">
            <a:blip r:embed="rId5">
              <a:alphaModFix/>
            </a:blip>
            <a:srcRect b="0" l="0" r="0" t="0"/>
            <a:stretch/>
          </p:blipFill>
          <p:spPr>
            <a:xfrm>
              <a:off x="17273371" y="9290416"/>
              <a:ext cx="327735" cy="327735"/>
            </a:xfrm>
            <a:prstGeom prst="rect">
              <a:avLst/>
            </a:prstGeom>
            <a:noFill/>
            <a:ln>
              <a:noFill/>
            </a:ln>
          </p:spPr>
        </p:pic>
      </p:grpSp>
      <p:pic>
        <p:nvPicPr>
          <p:cNvPr id="93" name="Google Shape;93;p1"/>
          <p:cNvPicPr preferRelativeResize="0"/>
          <p:nvPr/>
        </p:nvPicPr>
        <p:blipFill rotWithShape="1">
          <a:blip r:embed="rId6">
            <a:alphaModFix/>
          </a:blip>
          <a:srcRect b="0" l="0" r="0" t="0"/>
          <a:stretch/>
        </p:blipFill>
        <p:spPr>
          <a:xfrm>
            <a:off x="15396450" y="560813"/>
            <a:ext cx="1590675" cy="174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텍스트이(가) 표시된 사진&#10;&#10;자동 생성된 설명" id="258" name="Google Shape;258;g116f2f1a040_7_36"/>
          <p:cNvPicPr preferRelativeResize="0"/>
          <p:nvPr/>
        </p:nvPicPr>
        <p:blipFill rotWithShape="1">
          <a:blip r:embed="rId3">
            <a:alphaModFix/>
          </a:blip>
          <a:srcRect b="0" l="616" r="0" t="0"/>
          <a:stretch/>
        </p:blipFill>
        <p:spPr>
          <a:xfrm>
            <a:off x="1313970" y="5547621"/>
            <a:ext cx="7466645" cy="1361123"/>
          </a:xfrm>
          <a:prstGeom prst="rect">
            <a:avLst/>
          </a:prstGeom>
          <a:noFill/>
          <a:ln cap="flat" cmpd="sng" w="9525">
            <a:solidFill>
              <a:schemeClr val="dk1"/>
            </a:solidFill>
            <a:prstDash val="solid"/>
            <a:round/>
            <a:headEnd len="sm" w="sm" type="none"/>
            <a:tailEnd len="sm" w="sm" type="none"/>
          </a:ln>
        </p:spPr>
      </p:pic>
      <p:sp>
        <p:nvSpPr>
          <p:cNvPr id="259" name="Google Shape;259;g116f2f1a040_7_36"/>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10</a:t>
            </a:r>
            <a:endParaRPr b="0" i="0" sz="1800" u="none" cap="none" strike="noStrike">
              <a:solidFill>
                <a:schemeClr val="dk1"/>
              </a:solidFill>
              <a:latin typeface="Calibri"/>
              <a:ea typeface="Calibri"/>
              <a:cs typeface="Calibri"/>
              <a:sym typeface="Calibri"/>
            </a:endParaRPr>
          </a:p>
        </p:txBody>
      </p:sp>
      <p:pic>
        <p:nvPicPr>
          <p:cNvPr id="260" name="Google Shape;260;g116f2f1a040_7_36"/>
          <p:cNvPicPr preferRelativeResize="0"/>
          <p:nvPr/>
        </p:nvPicPr>
        <p:blipFill rotWithShape="1">
          <a:blip r:embed="rId4">
            <a:alphaModFix/>
          </a:blip>
          <a:srcRect b="0" l="0" r="0" t="0"/>
          <a:stretch/>
        </p:blipFill>
        <p:spPr>
          <a:xfrm>
            <a:off x="15591624" y="9001124"/>
            <a:ext cx="2354124" cy="759800"/>
          </a:xfrm>
          <a:prstGeom prst="rect">
            <a:avLst/>
          </a:prstGeom>
          <a:noFill/>
          <a:ln>
            <a:noFill/>
          </a:ln>
        </p:spPr>
      </p:pic>
      <p:sp>
        <p:nvSpPr>
          <p:cNvPr id="261" name="Google Shape;261;g116f2f1a040_7_36"/>
          <p:cNvSpPr txBox="1"/>
          <p:nvPr/>
        </p:nvSpPr>
        <p:spPr>
          <a:xfrm>
            <a:off x="1068696" y="550725"/>
            <a:ext cx="3918706"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dk1"/>
                </a:solidFill>
                <a:latin typeface="Calibri"/>
                <a:ea typeface="Calibri"/>
                <a:cs typeface="Calibri"/>
                <a:sym typeface="Calibri"/>
              </a:rPr>
              <a:t>데이터 분석 | 시각화</a:t>
            </a:r>
            <a:endParaRPr b="1" i="0" sz="3200" u="none" cap="none" strike="noStrike">
              <a:solidFill>
                <a:schemeClr val="dk1"/>
              </a:solidFill>
              <a:latin typeface="Calibri"/>
              <a:ea typeface="Calibri"/>
              <a:cs typeface="Calibri"/>
              <a:sym typeface="Calibri"/>
            </a:endParaRPr>
          </a:p>
        </p:txBody>
      </p:sp>
      <p:pic>
        <p:nvPicPr>
          <p:cNvPr id="262" name="Google Shape;262;g116f2f1a040_7_36"/>
          <p:cNvPicPr preferRelativeResize="0"/>
          <p:nvPr/>
        </p:nvPicPr>
        <p:blipFill rotWithShape="1">
          <a:blip r:embed="rId5">
            <a:alphaModFix/>
          </a:blip>
          <a:srcRect b="0" l="0" r="0" t="0"/>
          <a:stretch/>
        </p:blipFill>
        <p:spPr>
          <a:xfrm>
            <a:off x="0" y="550725"/>
            <a:ext cx="954024" cy="477001"/>
          </a:xfrm>
          <a:prstGeom prst="rect">
            <a:avLst/>
          </a:prstGeom>
          <a:noFill/>
          <a:ln>
            <a:noFill/>
          </a:ln>
        </p:spPr>
      </p:pic>
      <p:sp>
        <p:nvSpPr>
          <p:cNvPr id="263" name="Google Shape;263;g116f2f1a040_7_36"/>
          <p:cNvSpPr txBox="1"/>
          <p:nvPr/>
        </p:nvSpPr>
        <p:spPr>
          <a:xfrm>
            <a:off x="939170" y="2426017"/>
            <a:ext cx="8908433"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STEP 5. 장애인 등록자 수와 편의시설 수 사이의 상관성 확인</a:t>
            </a:r>
            <a:endParaRPr b="1" i="0" sz="2300" u="none" cap="none" strike="noStrike">
              <a:solidFill>
                <a:srgbClr val="000000"/>
              </a:solidFill>
              <a:latin typeface="Arial"/>
              <a:ea typeface="Arial"/>
              <a:cs typeface="Arial"/>
              <a:sym typeface="Arial"/>
            </a:endParaRPr>
          </a:p>
        </p:txBody>
      </p:sp>
      <p:sp>
        <p:nvSpPr>
          <p:cNvPr id="264" name="Google Shape;264;g116f2f1a040_7_36"/>
          <p:cNvSpPr txBox="1"/>
          <p:nvPr/>
        </p:nvSpPr>
        <p:spPr>
          <a:xfrm>
            <a:off x="1068696" y="1389740"/>
            <a:ext cx="12101393" cy="47701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Noto Sans Symbols"/>
              <a:buChar char="✔"/>
            </a:pPr>
            <a:r>
              <a:rPr b="0" i="0" lang="en-US" sz="2500" u="none" cap="none" strike="noStrike">
                <a:solidFill>
                  <a:srgbClr val="000000"/>
                </a:solidFill>
                <a:latin typeface="Arial"/>
                <a:ea typeface="Arial"/>
                <a:cs typeface="Arial"/>
                <a:sym typeface="Arial"/>
              </a:rPr>
              <a:t>가설 : 구 별로 등록된 장애인 수가 많을수록 해당 구별 편의시설도 많을 것이다</a:t>
            </a:r>
            <a:endParaRPr b="0" i="0" sz="2500" u="none" cap="none" strike="noStrike">
              <a:solidFill>
                <a:schemeClr val="dk1"/>
              </a:solidFill>
              <a:latin typeface="Calibri"/>
              <a:ea typeface="Calibri"/>
              <a:cs typeface="Calibri"/>
              <a:sym typeface="Calibri"/>
            </a:endParaRPr>
          </a:p>
        </p:txBody>
      </p:sp>
      <p:sp>
        <p:nvSpPr>
          <p:cNvPr id="265" name="Google Shape;265;g116f2f1a040_7_36"/>
          <p:cNvSpPr txBox="1"/>
          <p:nvPr/>
        </p:nvSpPr>
        <p:spPr>
          <a:xfrm>
            <a:off x="10141261" y="7123135"/>
            <a:ext cx="7554106" cy="9232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Calibri"/>
                <a:ea typeface="Calibri"/>
                <a:cs typeface="Calibri"/>
                <a:sym typeface="Calibri"/>
              </a:rPr>
              <a:t>따라서, </a:t>
            </a:r>
            <a:r>
              <a:rPr b="1" i="0" lang="en-US" sz="1800" u="none" cap="none" strike="noStrike">
                <a:solidFill>
                  <a:srgbClr val="0070C0"/>
                </a:solidFill>
                <a:latin typeface="Calibri"/>
                <a:ea typeface="Calibri"/>
                <a:cs typeface="Calibri"/>
                <a:sym typeface="Calibri"/>
              </a:rPr>
              <a:t>장애인 등록자 수와 총 편의시설 수 사이에는 상관관계가 없다.</a:t>
            </a:r>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Calibri"/>
                <a:ea typeface="Calibri"/>
                <a:cs typeface="Calibri"/>
                <a:sym typeface="Calibri"/>
              </a:rPr>
              <a:t>즉, 장애인 등록자 수가 많아도 편의시설 수가 부족할 수 있다.</a:t>
            </a:r>
            <a:endParaRPr/>
          </a:p>
        </p:txBody>
      </p:sp>
      <p:sp>
        <p:nvSpPr>
          <p:cNvPr id="266" name="Google Shape;266;g116f2f1a040_7_36"/>
          <p:cNvSpPr/>
          <p:nvPr/>
        </p:nvSpPr>
        <p:spPr>
          <a:xfrm>
            <a:off x="961894" y="3196804"/>
            <a:ext cx="7818721" cy="98727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g116f2f1a040_7_36"/>
          <p:cNvSpPr txBox="1"/>
          <p:nvPr/>
        </p:nvSpPr>
        <p:spPr>
          <a:xfrm>
            <a:off x="961894" y="3225617"/>
            <a:ext cx="7818721" cy="9232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Calibri"/>
                <a:ea typeface="Calibri"/>
                <a:cs typeface="Calibri"/>
                <a:sym typeface="Calibri"/>
              </a:rPr>
              <a:t>귀무가설 : 장애인 등록자 수와 총 편의시설 수 사이에는 상관관계가 </a:t>
            </a:r>
            <a:r>
              <a:rPr b="1" i="0" lang="en-US" sz="1800" u="none" cap="none" strike="noStrike">
                <a:solidFill>
                  <a:schemeClr val="dk1"/>
                </a:solidFill>
                <a:latin typeface="Calibri"/>
                <a:ea typeface="Calibri"/>
                <a:cs typeface="Calibri"/>
                <a:sym typeface="Calibri"/>
              </a:rPr>
              <a:t>없다.</a:t>
            </a:r>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Calibri"/>
                <a:ea typeface="Calibri"/>
                <a:cs typeface="Calibri"/>
                <a:sym typeface="Calibri"/>
              </a:rPr>
              <a:t>대립가설 : 장애인 등록자 수와 총 편의시설 수 사이에는 상관관계가 </a:t>
            </a:r>
            <a:r>
              <a:rPr b="1" i="0" lang="en-US" sz="1800" u="none" cap="none" strike="noStrike">
                <a:solidFill>
                  <a:schemeClr val="dk1"/>
                </a:solidFill>
                <a:latin typeface="Calibri"/>
                <a:ea typeface="Calibri"/>
                <a:cs typeface="Calibri"/>
                <a:sym typeface="Calibri"/>
              </a:rPr>
              <a:t>있다.</a:t>
            </a:r>
            <a:endParaRPr/>
          </a:p>
        </p:txBody>
      </p:sp>
      <p:sp>
        <p:nvSpPr>
          <p:cNvPr id="268" name="Google Shape;268;g116f2f1a040_7_36"/>
          <p:cNvSpPr txBox="1"/>
          <p:nvPr/>
        </p:nvSpPr>
        <p:spPr>
          <a:xfrm>
            <a:off x="1245932" y="7281395"/>
            <a:ext cx="7498680" cy="13387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피어슨 상관계수 검정 결과, </a:t>
            </a:r>
            <a:r>
              <a:rPr b="1" i="0" lang="en-US" sz="1800" u="none" cap="none" strike="noStrike">
                <a:solidFill>
                  <a:srgbClr val="0070C0"/>
                </a:solidFill>
                <a:latin typeface="Calibri"/>
                <a:ea typeface="Calibri"/>
                <a:cs typeface="Calibri"/>
                <a:sym typeface="Calibri"/>
              </a:rPr>
              <a:t>상관계수 0.197</a:t>
            </a:r>
            <a:r>
              <a:rPr b="0" i="0" lang="en-US" sz="1800" u="none" cap="none" strike="noStrike">
                <a:solidFill>
                  <a:schemeClr val="dk1"/>
                </a:solidFill>
                <a:latin typeface="Calibri"/>
                <a:ea typeface="Calibri"/>
                <a:cs typeface="Calibri"/>
                <a:sym typeface="Calibri"/>
              </a:rPr>
              <a:t>이므로 </a:t>
            </a:r>
            <a:r>
              <a:rPr b="1" i="0" lang="en-US" sz="1800" u="none" cap="none" strike="noStrike">
                <a:solidFill>
                  <a:srgbClr val="0070C0"/>
                </a:solidFill>
                <a:latin typeface="Calibri"/>
                <a:ea typeface="Calibri"/>
                <a:cs typeface="Calibri"/>
                <a:sym typeface="Calibri"/>
              </a:rPr>
              <a:t>상관성이 낮다.</a:t>
            </a:r>
            <a:endParaRPr/>
          </a:p>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유의성 검정 결과, </a:t>
            </a:r>
            <a:r>
              <a:rPr b="1" i="0" lang="en-US" sz="1800" u="none" cap="none" strike="noStrike">
                <a:solidFill>
                  <a:srgbClr val="0070C0"/>
                </a:solidFill>
                <a:latin typeface="Calibri"/>
                <a:ea typeface="Calibri"/>
                <a:cs typeface="Calibri"/>
                <a:sym typeface="Calibri"/>
              </a:rPr>
              <a:t>p-value</a:t>
            </a:r>
            <a:r>
              <a:rPr b="0" i="0" lang="en-US" sz="1800" u="none" cap="none" strike="noStrike">
                <a:solidFill>
                  <a:schemeClr val="dk1"/>
                </a:solidFill>
                <a:latin typeface="Calibri"/>
                <a:ea typeface="Calibri"/>
                <a:cs typeface="Calibri"/>
                <a:sym typeface="Calibri"/>
              </a:rPr>
              <a:t>가</a:t>
            </a:r>
            <a:r>
              <a:rPr b="1" i="0" lang="en-US" sz="1800" u="none" cap="none" strike="noStrike">
                <a:solidFill>
                  <a:srgbClr val="0070C0"/>
                </a:solidFill>
                <a:latin typeface="Calibri"/>
                <a:ea typeface="Calibri"/>
                <a:cs typeface="Calibri"/>
                <a:sym typeface="Calibri"/>
              </a:rPr>
              <a:t> 0.368</a:t>
            </a:r>
            <a:r>
              <a:rPr b="0" i="0" lang="en-US" sz="1800" u="none" cap="none" strike="noStrike">
                <a:solidFill>
                  <a:schemeClr val="dk1"/>
                </a:solidFill>
                <a:latin typeface="Calibri"/>
                <a:ea typeface="Calibri"/>
                <a:cs typeface="Calibri"/>
                <a:sym typeface="Calibri"/>
              </a:rPr>
              <a:t>이므로,</a:t>
            </a:r>
            <a:r>
              <a:rPr b="1" i="0" lang="en-US" sz="1800" u="none" cap="none" strike="noStrike">
                <a:solidFill>
                  <a:srgbClr val="0070C0"/>
                </a:solidFill>
                <a:latin typeface="Calibri"/>
                <a:ea typeface="Calibri"/>
                <a:cs typeface="Calibri"/>
                <a:sym typeface="Calibri"/>
              </a:rPr>
              <a:t> 유의수준 0.05보다 크다.</a:t>
            </a:r>
            <a:endParaRPr/>
          </a:p>
          <a:p>
            <a:pPr indent="0" lvl="0" marL="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따라서, </a:t>
            </a:r>
            <a:r>
              <a:rPr b="1" i="0" lang="en-US" sz="1800" u="none" cap="none" strike="noStrike">
                <a:solidFill>
                  <a:srgbClr val="0070C0"/>
                </a:solidFill>
                <a:latin typeface="Calibri"/>
                <a:ea typeface="Calibri"/>
                <a:cs typeface="Calibri"/>
                <a:sym typeface="Calibri"/>
              </a:rPr>
              <a:t>귀무가설을 기각하지 않는다.</a:t>
            </a:r>
            <a:endParaRPr b="0" i="0" sz="1800" u="none" cap="none" strike="noStrike">
              <a:solidFill>
                <a:schemeClr val="dk1"/>
              </a:solidFill>
              <a:latin typeface="Calibri"/>
              <a:ea typeface="Calibri"/>
              <a:cs typeface="Calibri"/>
              <a:sym typeface="Calibri"/>
            </a:endParaRPr>
          </a:p>
        </p:txBody>
      </p:sp>
      <p:sp>
        <p:nvSpPr>
          <p:cNvPr id="269" name="Google Shape;269;g116f2f1a040_7_36"/>
          <p:cNvSpPr/>
          <p:nvPr/>
        </p:nvSpPr>
        <p:spPr>
          <a:xfrm>
            <a:off x="1353777" y="6395905"/>
            <a:ext cx="782108" cy="571728"/>
          </a:xfrm>
          <a:prstGeom prst="ellipse">
            <a:avLst/>
          </a:prstGeom>
          <a:noFill/>
          <a:ln cap="flat" cmpd="sng" w="38100">
            <a:solidFill>
              <a:srgbClr val="55A6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g116f2f1a040_7_36"/>
          <p:cNvSpPr/>
          <p:nvPr/>
        </p:nvSpPr>
        <p:spPr>
          <a:xfrm>
            <a:off x="3739908" y="6395905"/>
            <a:ext cx="782108" cy="571728"/>
          </a:xfrm>
          <a:prstGeom prst="ellipse">
            <a:avLst/>
          </a:prstGeom>
          <a:noFill/>
          <a:ln cap="flat" cmpd="sng" w="38100">
            <a:solidFill>
              <a:srgbClr val="55A6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g116f2f1a040_7_36"/>
          <p:cNvSpPr/>
          <p:nvPr/>
        </p:nvSpPr>
        <p:spPr>
          <a:xfrm>
            <a:off x="9116587" y="4858677"/>
            <a:ext cx="1131624" cy="943030"/>
          </a:xfrm>
          <a:prstGeom prst="rightArrow">
            <a:avLst>
              <a:gd fmla="val 50000" name="adj1"/>
              <a:gd fmla="val 50000" name="adj2"/>
            </a:avLst>
          </a:prstGeom>
          <a:solidFill>
            <a:srgbClr val="55A6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g116f2f1a040_7_36"/>
          <p:cNvSpPr txBox="1"/>
          <p:nvPr/>
        </p:nvSpPr>
        <p:spPr>
          <a:xfrm>
            <a:off x="961894" y="4379607"/>
            <a:ext cx="7930669" cy="9232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sng" cap="none" strike="noStrike">
                <a:solidFill>
                  <a:schemeClr val="dk1"/>
                </a:solidFill>
                <a:latin typeface="Calibri"/>
                <a:ea typeface="Calibri"/>
                <a:cs typeface="Calibri"/>
                <a:sym typeface="Calibri"/>
              </a:rPr>
              <a:t>이상치에 해당하는 구를 제외</a:t>
            </a:r>
            <a:r>
              <a:rPr b="0" i="0" lang="en-US" sz="1800" u="none" cap="none" strike="noStrike">
                <a:solidFill>
                  <a:schemeClr val="dk1"/>
                </a:solidFill>
                <a:latin typeface="Calibri"/>
                <a:ea typeface="Calibri"/>
                <a:cs typeface="Calibri"/>
                <a:sym typeface="Calibri"/>
              </a:rPr>
              <a:t>하고, 장애인 등록자 수와 편의시설 수 사이에 상관성이 있는지 상관관계 분석을 통해 확인</a:t>
            </a:r>
            <a:endParaRPr b="0" i="0" sz="1800" u="none" cap="none" strike="noStrike">
              <a:solidFill>
                <a:schemeClr val="dk1"/>
              </a:solidFill>
              <a:latin typeface="Calibri"/>
              <a:ea typeface="Calibri"/>
              <a:cs typeface="Calibri"/>
              <a:sym typeface="Calibri"/>
            </a:endParaRPr>
          </a:p>
        </p:txBody>
      </p:sp>
      <p:pic>
        <p:nvPicPr>
          <p:cNvPr id="273" name="Google Shape;273;g116f2f1a040_7_36"/>
          <p:cNvPicPr preferRelativeResize="0"/>
          <p:nvPr/>
        </p:nvPicPr>
        <p:blipFill rotWithShape="1">
          <a:blip r:embed="rId6">
            <a:alphaModFix/>
          </a:blip>
          <a:srcRect b="0" l="0" r="0" t="0"/>
          <a:stretch/>
        </p:blipFill>
        <p:spPr>
          <a:xfrm>
            <a:off x="11014950" y="3153043"/>
            <a:ext cx="5354639" cy="38440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16e922a2d1_11_112"/>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11</a:t>
            </a:r>
            <a:endParaRPr b="0" i="0" sz="1800" u="none" cap="none" strike="noStrike">
              <a:solidFill>
                <a:schemeClr val="dk1"/>
              </a:solidFill>
              <a:latin typeface="Calibri"/>
              <a:ea typeface="Calibri"/>
              <a:cs typeface="Calibri"/>
              <a:sym typeface="Calibri"/>
            </a:endParaRPr>
          </a:p>
        </p:txBody>
      </p:sp>
      <p:pic>
        <p:nvPicPr>
          <p:cNvPr id="279" name="Google Shape;279;g116e922a2d1_11_112"/>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pic>
        <p:nvPicPr>
          <p:cNvPr id="280" name="Google Shape;280;g116e922a2d1_11_112"/>
          <p:cNvPicPr preferRelativeResize="0"/>
          <p:nvPr/>
        </p:nvPicPr>
        <p:blipFill rotWithShape="1">
          <a:blip r:embed="rId4">
            <a:alphaModFix/>
          </a:blip>
          <a:srcRect b="0" l="0" r="0" t="0"/>
          <a:stretch/>
        </p:blipFill>
        <p:spPr>
          <a:xfrm>
            <a:off x="1068696" y="3126057"/>
            <a:ext cx="7104549" cy="3773478"/>
          </a:xfrm>
          <a:prstGeom prst="rect">
            <a:avLst/>
          </a:prstGeom>
          <a:noFill/>
          <a:ln>
            <a:noFill/>
          </a:ln>
        </p:spPr>
      </p:pic>
      <p:pic>
        <p:nvPicPr>
          <p:cNvPr id="281" name="Google Shape;281;g116e922a2d1_11_112"/>
          <p:cNvPicPr preferRelativeResize="0"/>
          <p:nvPr/>
        </p:nvPicPr>
        <p:blipFill rotWithShape="1">
          <a:blip r:embed="rId5">
            <a:alphaModFix/>
          </a:blip>
          <a:srcRect b="0" l="0" r="0" t="0"/>
          <a:stretch/>
        </p:blipFill>
        <p:spPr>
          <a:xfrm>
            <a:off x="0" y="550725"/>
            <a:ext cx="954024" cy="477001"/>
          </a:xfrm>
          <a:prstGeom prst="rect">
            <a:avLst/>
          </a:prstGeom>
          <a:noFill/>
          <a:ln>
            <a:noFill/>
          </a:ln>
        </p:spPr>
      </p:pic>
      <p:sp>
        <p:nvSpPr>
          <p:cNvPr id="282" name="Google Shape;282;g116e922a2d1_11_112"/>
          <p:cNvSpPr txBox="1"/>
          <p:nvPr/>
        </p:nvSpPr>
        <p:spPr>
          <a:xfrm>
            <a:off x="1478969" y="2339043"/>
            <a:ext cx="5971033"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서울시 시간대별 장애인 콜택시 이용 현황</a:t>
            </a:r>
            <a:endParaRPr b="1" i="0" sz="2300" u="none" cap="none" strike="noStrike">
              <a:solidFill>
                <a:srgbClr val="000000"/>
              </a:solidFill>
              <a:latin typeface="Arial"/>
              <a:ea typeface="Arial"/>
              <a:cs typeface="Arial"/>
              <a:sym typeface="Arial"/>
            </a:endParaRPr>
          </a:p>
        </p:txBody>
      </p:sp>
      <p:pic>
        <p:nvPicPr>
          <p:cNvPr id="283" name="Google Shape;283;g116e922a2d1_11_112"/>
          <p:cNvPicPr preferRelativeResize="0"/>
          <p:nvPr/>
        </p:nvPicPr>
        <p:blipFill rotWithShape="1">
          <a:blip r:embed="rId6">
            <a:alphaModFix/>
          </a:blip>
          <a:srcRect b="0" l="0" r="0" t="0"/>
          <a:stretch/>
        </p:blipFill>
        <p:spPr>
          <a:xfrm>
            <a:off x="9144000" y="3117419"/>
            <a:ext cx="7603631" cy="3989245"/>
          </a:xfrm>
          <a:prstGeom prst="rect">
            <a:avLst/>
          </a:prstGeom>
          <a:noFill/>
          <a:ln>
            <a:noFill/>
          </a:ln>
        </p:spPr>
      </p:pic>
      <p:sp>
        <p:nvSpPr>
          <p:cNvPr id="284" name="Google Shape;284;g116e922a2d1_11_112"/>
          <p:cNvSpPr txBox="1"/>
          <p:nvPr/>
        </p:nvSpPr>
        <p:spPr>
          <a:xfrm>
            <a:off x="9499871" y="2328781"/>
            <a:ext cx="5971033"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서울시 요일별 장애인 콜택시 이용 현황</a:t>
            </a:r>
            <a:endParaRPr b="1" i="0" sz="2300" u="none" cap="none" strike="noStrike">
              <a:solidFill>
                <a:srgbClr val="000000"/>
              </a:solidFill>
              <a:latin typeface="Arial"/>
              <a:ea typeface="Arial"/>
              <a:cs typeface="Arial"/>
              <a:sym typeface="Arial"/>
            </a:endParaRPr>
          </a:p>
        </p:txBody>
      </p:sp>
      <p:sp>
        <p:nvSpPr>
          <p:cNvPr id="285" name="Google Shape;285;g116e922a2d1_11_112"/>
          <p:cNvSpPr txBox="1"/>
          <p:nvPr/>
        </p:nvSpPr>
        <p:spPr>
          <a:xfrm>
            <a:off x="1068696" y="7237662"/>
            <a:ext cx="7309597" cy="133878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아침 출근시간대 (6시, 7시) 콜택시 이용률 증가</a:t>
            </a:r>
            <a:endParaRPr b="0" i="0" sz="1800" u="none" cap="none" strike="noStrike">
              <a:solidFill>
                <a:srgbClr val="0C0C0C"/>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점심시간대 (11~14시)에 이용률이 가장 높음</a:t>
            </a:r>
            <a:endParaRPr b="0" i="0" sz="1800" u="none" cap="none" strike="noStrike">
              <a:solidFill>
                <a:srgbClr val="0C0C0C"/>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밤 시간대까지 지속적으로 감소, 22~05시까지는 이용률 거의 없음</a:t>
            </a:r>
            <a:endParaRPr b="0" i="0" sz="1800" u="none" cap="none" strike="noStrike">
              <a:solidFill>
                <a:srgbClr val="0C0C0C"/>
              </a:solidFill>
              <a:latin typeface="Calibri"/>
              <a:ea typeface="Calibri"/>
              <a:cs typeface="Calibri"/>
              <a:sym typeface="Calibri"/>
            </a:endParaRPr>
          </a:p>
        </p:txBody>
      </p:sp>
      <p:sp>
        <p:nvSpPr>
          <p:cNvPr id="286" name="Google Shape;286;g116e922a2d1_11_112"/>
          <p:cNvSpPr txBox="1"/>
          <p:nvPr/>
        </p:nvSpPr>
        <p:spPr>
          <a:xfrm>
            <a:off x="9144000" y="7306572"/>
            <a:ext cx="7309597" cy="17542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월요일의 콜택시 이용률이 가장 많음</a:t>
            </a:r>
            <a:endParaRPr b="0" i="0" sz="1800" u="none" cap="none" strike="noStrike">
              <a:solidFill>
                <a:srgbClr val="0C0C0C"/>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평일의 콜택시 이용률이 주말 대비 약 1.5배 높음</a:t>
            </a:r>
            <a:endParaRPr b="0" i="0" sz="1800" u="none" cap="none" strike="noStrike">
              <a:solidFill>
                <a:srgbClr val="0C0C0C"/>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점심시간 대의 장애인 콜택시 이용률이 가장 높으며,</a:t>
            </a:r>
            <a:endParaRPr b="0" i="0" sz="1400" u="none" cap="none" strike="noStrike">
              <a:solidFill>
                <a:srgbClr val="000000"/>
              </a:solidFill>
              <a:latin typeface="Arial"/>
              <a:ea typeface="Arial"/>
              <a:cs typeface="Arial"/>
              <a:sym typeface="Arial"/>
            </a:endParaRPr>
          </a:p>
          <a:p>
            <a:pPr indent="0" lvl="1"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C0C0C"/>
                </a:solidFill>
                <a:latin typeface="Calibri"/>
                <a:ea typeface="Calibri"/>
                <a:cs typeface="Calibri"/>
                <a:sym typeface="Calibri"/>
              </a:rPr>
              <a:t>      </a:t>
            </a:r>
            <a:r>
              <a:rPr b="1" i="0" lang="en-US" sz="1800" u="none" cap="none" strike="noStrike">
                <a:solidFill>
                  <a:srgbClr val="0070C0"/>
                </a:solidFill>
                <a:latin typeface="Calibri"/>
                <a:ea typeface="Calibri"/>
                <a:cs typeface="Calibri"/>
                <a:sym typeface="Calibri"/>
              </a:rPr>
              <a:t>점심 &gt; 아침 &gt; 저녁 &gt; 심야 시간대 순서로 이용률이 높음</a:t>
            </a:r>
            <a:endParaRPr b="1" i="0" sz="1800" u="none" cap="none" strike="noStrike">
              <a:solidFill>
                <a:srgbClr val="0070C0"/>
              </a:solidFill>
              <a:latin typeface="Calibri"/>
              <a:ea typeface="Calibri"/>
              <a:cs typeface="Calibri"/>
              <a:sym typeface="Calibri"/>
            </a:endParaRPr>
          </a:p>
        </p:txBody>
      </p:sp>
      <p:pic>
        <p:nvPicPr>
          <p:cNvPr id="287" name="Google Shape;287;g116e922a2d1_11_112"/>
          <p:cNvPicPr preferRelativeResize="0"/>
          <p:nvPr/>
        </p:nvPicPr>
        <p:blipFill rotWithShape="1">
          <a:blip r:embed="rId7">
            <a:alphaModFix/>
          </a:blip>
          <a:srcRect b="0" l="0" r="0" t="0"/>
          <a:stretch/>
        </p:blipFill>
        <p:spPr>
          <a:xfrm>
            <a:off x="1123098" y="2408845"/>
            <a:ext cx="327735" cy="327735"/>
          </a:xfrm>
          <a:prstGeom prst="rect">
            <a:avLst/>
          </a:prstGeom>
          <a:noFill/>
          <a:ln>
            <a:noFill/>
          </a:ln>
        </p:spPr>
      </p:pic>
      <p:pic>
        <p:nvPicPr>
          <p:cNvPr id="288" name="Google Shape;288;g116e922a2d1_11_112"/>
          <p:cNvPicPr preferRelativeResize="0"/>
          <p:nvPr/>
        </p:nvPicPr>
        <p:blipFill rotWithShape="1">
          <a:blip r:embed="rId7">
            <a:alphaModFix/>
          </a:blip>
          <a:srcRect b="0" l="0" r="0" t="0"/>
          <a:stretch/>
        </p:blipFill>
        <p:spPr>
          <a:xfrm>
            <a:off x="9144000" y="2381247"/>
            <a:ext cx="327735" cy="327735"/>
          </a:xfrm>
          <a:prstGeom prst="rect">
            <a:avLst/>
          </a:prstGeom>
          <a:noFill/>
          <a:ln>
            <a:noFill/>
          </a:ln>
        </p:spPr>
      </p:pic>
      <p:sp>
        <p:nvSpPr>
          <p:cNvPr id="289" name="Google Shape;289;g116e922a2d1_11_112"/>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3200" u="none" cap="none" strike="noStrike">
                <a:solidFill>
                  <a:schemeClr val="dk1"/>
                </a:solidFill>
                <a:latin typeface="Arial"/>
                <a:ea typeface="Arial"/>
                <a:cs typeface="Arial"/>
                <a:sym typeface="Arial"/>
              </a:rPr>
              <a:t>데이터 분석 | 시각화</a:t>
            </a:r>
            <a:endParaRPr b="1" i="0" sz="3200" u="none" cap="none" strike="noStrike">
              <a:solidFill>
                <a:schemeClr val="dk1"/>
              </a:solidFill>
              <a:latin typeface="Calibri"/>
              <a:ea typeface="Calibri"/>
              <a:cs typeface="Calibri"/>
              <a:sym typeface="Calibri"/>
            </a:endParaRPr>
          </a:p>
        </p:txBody>
      </p:sp>
      <p:sp>
        <p:nvSpPr>
          <p:cNvPr id="290" name="Google Shape;290;g116e922a2d1_11_112"/>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000000"/>
                </a:solidFill>
                <a:latin typeface="Arial"/>
                <a:ea typeface="Arial"/>
                <a:cs typeface="Arial"/>
                <a:sym typeface="Arial"/>
              </a:rPr>
              <a:t>교통 &gt; 콜택시</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16e922a2d1_11_152"/>
          <p:cNvSpPr/>
          <p:nvPr/>
        </p:nvSpPr>
        <p:spPr>
          <a:xfrm>
            <a:off x="11830745" y="7095718"/>
            <a:ext cx="943560" cy="40007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 name="Google Shape;296;g116e922a2d1_11_152"/>
          <p:cNvSpPr/>
          <p:nvPr/>
        </p:nvSpPr>
        <p:spPr>
          <a:xfrm>
            <a:off x="11823533" y="5719293"/>
            <a:ext cx="950771" cy="40007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7" name="Google Shape;297;g116e922a2d1_11_152"/>
          <p:cNvSpPr/>
          <p:nvPr/>
        </p:nvSpPr>
        <p:spPr>
          <a:xfrm>
            <a:off x="11823533" y="3502361"/>
            <a:ext cx="3475607" cy="40007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8" name="Google Shape;298;g116e922a2d1_11_152"/>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12</a:t>
            </a:r>
            <a:endParaRPr b="0" i="0" sz="1800" u="none" cap="none" strike="noStrike">
              <a:solidFill>
                <a:schemeClr val="dk1"/>
              </a:solidFill>
              <a:latin typeface="Calibri"/>
              <a:ea typeface="Calibri"/>
              <a:cs typeface="Calibri"/>
              <a:sym typeface="Calibri"/>
            </a:endParaRPr>
          </a:p>
        </p:txBody>
      </p:sp>
      <p:pic>
        <p:nvPicPr>
          <p:cNvPr id="299" name="Google Shape;299;g116e922a2d1_11_152"/>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pic>
        <p:nvPicPr>
          <p:cNvPr id="300" name="Google Shape;300;g116e922a2d1_11_152"/>
          <p:cNvPicPr preferRelativeResize="0"/>
          <p:nvPr/>
        </p:nvPicPr>
        <p:blipFill rotWithShape="1">
          <a:blip r:embed="rId4">
            <a:alphaModFix/>
          </a:blip>
          <a:srcRect b="0" l="0" r="0" t="0"/>
          <a:stretch/>
        </p:blipFill>
        <p:spPr>
          <a:xfrm>
            <a:off x="954024" y="3099766"/>
            <a:ext cx="9985542" cy="6006033"/>
          </a:xfrm>
          <a:prstGeom prst="rect">
            <a:avLst/>
          </a:prstGeom>
          <a:noFill/>
          <a:ln>
            <a:noFill/>
          </a:ln>
        </p:spPr>
      </p:pic>
      <p:sp>
        <p:nvSpPr>
          <p:cNvPr id="301" name="Google Shape;301;g116e922a2d1_11_152"/>
          <p:cNvSpPr txBox="1"/>
          <p:nvPr/>
        </p:nvSpPr>
        <p:spPr>
          <a:xfrm>
            <a:off x="11476038" y="3526349"/>
            <a:ext cx="4029694" cy="4000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300"/>
              <a:buFont typeface="Noto Sans Symbols"/>
              <a:buChar char="◆"/>
            </a:pPr>
            <a:r>
              <a:rPr b="1" i="0" lang="en-US" sz="2000" u="none" cap="none" strike="noStrike">
                <a:solidFill>
                  <a:schemeClr val="dk1"/>
                </a:solidFill>
                <a:latin typeface="Arial"/>
                <a:ea typeface="Arial"/>
                <a:cs typeface="Arial"/>
                <a:sym typeface="Arial"/>
              </a:rPr>
              <a:t>장애인 주차칸 여부 분석 기준</a:t>
            </a:r>
            <a:endParaRPr b="1" i="0" sz="2000" u="none" cap="none" strike="noStrike">
              <a:solidFill>
                <a:schemeClr val="dk1"/>
              </a:solidFill>
              <a:latin typeface="Arial"/>
              <a:ea typeface="Arial"/>
              <a:cs typeface="Arial"/>
              <a:sym typeface="Arial"/>
            </a:endParaRPr>
          </a:p>
        </p:txBody>
      </p:sp>
      <p:pic>
        <p:nvPicPr>
          <p:cNvPr id="302" name="Google Shape;302;g116e922a2d1_11_152"/>
          <p:cNvPicPr preferRelativeResize="0"/>
          <p:nvPr/>
        </p:nvPicPr>
        <p:blipFill rotWithShape="1">
          <a:blip r:embed="rId5">
            <a:alphaModFix/>
          </a:blip>
          <a:srcRect b="0" l="0" r="0" t="0"/>
          <a:stretch/>
        </p:blipFill>
        <p:spPr>
          <a:xfrm>
            <a:off x="0" y="550725"/>
            <a:ext cx="954024" cy="477001"/>
          </a:xfrm>
          <a:prstGeom prst="rect">
            <a:avLst/>
          </a:prstGeom>
          <a:noFill/>
          <a:ln>
            <a:noFill/>
          </a:ln>
        </p:spPr>
      </p:pic>
      <p:sp>
        <p:nvSpPr>
          <p:cNvPr id="303" name="Google Shape;303;g116e922a2d1_11_152"/>
          <p:cNvSpPr txBox="1"/>
          <p:nvPr/>
        </p:nvSpPr>
        <p:spPr>
          <a:xfrm>
            <a:off x="1402078" y="2325789"/>
            <a:ext cx="87792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서울시 각 구별 공영 주차장 수 및 장애인 주차칸 여부 확인</a:t>
            </a:r>
            <a:endParaRPr b="1" i="0" sz="2300" u="none" cap="none" strike="noStrike">
              <a:solidFill>
                <a:srgbClr val="000000"/>
              </a:solidFill>
              <a:latin typeface="Arial"/>
              <a:ea typeface="Arial"/>
              <a:cs typeface="Arial"/>
              <a:sym typeface="Arial"/>
            </a:endParaRPr>
          </a:p>
        </p:txBody>
      </p:sp>
      <p:pic>
        <p:nvPicPr>
          <p:cNvPr id="304" name="Google Shape;304;g116e922a2d1_11_152"/>
          <p:cNvPicPr preferRelativeResize="0"/>
          <p:nvPr/>
        </p:nvPicPr>
        <p:blipFill rotWithShape="1">
          <a:blip r:embed="rId6">
            <a:alphaModFix/>
          </a:blip>
          <a:srcRect b="0" l="0" r="0" t="0"/>
          <a:stretch/>
        </p:blipFill>
        <p:spPr>
          <a:xfrm>
            <a:off x="996228" y="2380522"/>
            <a:ext cx="327735" cy="327735"/>
          </a:xfrm>
          <a:prstGeom prst="rect">
            <a:avLst/>
          </a:prstGeom>
          <a:noFill/>
          <a:ln>
            <a:noFill/>
          </a:ln>
        </p:spPr>
      </p:pic>
      <p:sp>
        <p:nvSpPr>
          <p:cNvPr id="305" name="Google Shape;305;g116e922a2d1_11_152"/>
          <p:cNvSpPr txBox="1"/>
          <p:nvPr/>
        </p:nvSpPr>
        <p:spPr>
          <a:xfrm>
            <a:off x="11823533" y="3964054"/>
            <a:ext cx="3768091" cy="133878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노외 주차장 : 주차면수 50대 이상</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노상 주차장 : 주차면수 50대 이상</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부설 주차장 : 주차면수 10대 이상</a:t>
            </a:r>
            <a:endParaRPr b="0" i="0" sz="1800" u="none" cap="none" strike="noStrike">
              <a:solidFill>
                <a:schemeClr val="dk1"/>
              </a:solidFill>
              <a:latin typeface="Calibri"/>
              <a:ea typeface="Calibri"/>
              <a:cs typeface="Calibri"/>
              <a:sym typeface="Calibri"/>
            </a:endParaRPr>
          </a:p>
        </p:txBody>
      </p:sp>
      <p:sp>
        <p:nvSpPr>
          <p:cNvPr id="306" name="Google Shape;306;g116e922a2d1_11_152"/>
          <p:cNvSpPr txBox="1"/>
          <p:nvPr/>
        </p:nvSpPr>
        <p:spPr>
          <a:xfrm>
            <a:off x="11483249" y="5739540"/>
            <a:ext cx="4029694" cy="4000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300"/>
              <a:buFont typeface="Noto Sans Symbols"/>
              <a:buChar char="◆"/>
            </a:pPr>
            <a:r>
              <a:rPr b="1" i="0" lang="en-US" sz="2000" u="none" cap="none" strike="noStrike">
                <a:solidFill>
                  <a:schemeClr val="dk1"/>
                </a:solidFill>
                <a:latin typeface="Arial"/>
                <a:ea typeface="Arial"/>
                <a:cs typeface="Arial"/>
                <a:sym typeface="Arial"/>
              </a:rPr>
              <a:t>강남구</a:t>
            </a:r>
            <a:endParaRPr b="1" i="0" sz="2000" u="none" cap="none" strike="noStrike">
              <a:solidFill>
                <a:schemeClr val="dk1"/>
              </a:solidFill>
              <a:latin typeface="Arial"/>
              <a:ea typeface="Arial"/>
              <a:cs typeface="Arial"/>
              <a:sym typeface="Arial"/>
            </a:endParaRPr>
          </a:p>
        </p:txBody>
      </p:sp>
      <p:sp>
        <p:nvSpPr>
          <p:cNvPr id="307" name="Google Shape;307;g116e922a2d1_11_152"/>
          <p:cNvSpPr txBox="1"/>
          <p:nvPr/>
        </p:nvSpPr>
        <p:spPr>
          <a:xfrm>
            <a:off x="11830744" y="6177245"/>
            <a:ext cx="5037859" cy="50779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가장 많은 공영주차장과 장애인 주차칸 보유</a:t>
            </a:r>
            <a:endParaRPr b="0" i="0" sz="1800" u="none" cap="none" strike="noStrike">
              <a:solidFill>
                <a:schemeClr val="dk1"/>
              </a:solidFill>
              <a:latin typeface="Calibri"/>
              <a:ea typeface="Calibri"/>
              <a:cs typeface="Calibri"/>
              <a:sym typeface="Calibri"/>
            </a:endParaRPr>
          </a:p>
        </p:txBody>
      </p:sp>
      <p:sp>
        <p:nvSpPr>
          <p:cNvPr id="308" name="Google Shape;308;g116e922a2d1_11_152"/>
          <p:cNvSpPr txBox="1"/>
          <p:nvPr/>
        </p:nvSpPr>
        <p:spPr>
          <a:xfrm>
            <a:off x="11483249" y="7115964"/>
            <a:ext cx="4029694" cy="4000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300"/>
              <a:buFont typeface="Noto Sans Symbols"/>
              <a:buChar char="◆"/>
            </a:pPr>
            <a:r>
              <a:rPr b="1" i="0" lang="en-US" sz="2000" u="none" cap="none" strike="noStrike">
                <a:solidFill>
                  <a:schemeClr val="dk1"/>
                </a:solidFill>
                <a:latin typeface="Arial"/>
                <a:ea typeface="Arial"/>
                <a:cs typeface="Arial"/>
                <a:sym typeface="Arial"/>
              </a:rPr>
              <a:t>동작구</a:t>
            </a:r>
            <a:endParaRPr b="1" i="0" sz="2000" u="none" cap="none" strike="noStrike">
              <a:solidFill>
                <a:schemeClr val="dk1"/>
              </a:solidFill>
              <a:latin typeface="Arial"/>
              <a:ea typeface="Arial"/>
              <a:cs typeface="Arial"/>
              <a:sym typeface="Arial"/>
            </a:endParaRPr>
          </a:p>
        </p:txBody>
      </p:sp>
      <p:sp>
        <p:nvSpPr>
          <p:cNvPr id="309" name="Google Shape;309;g116e922a2d1_11_152"/>
          <p:cNvSpPr txBox="1"/>
          <p:nvPr/>
        </p:nvSpPr>
        <p:spPr>
          <a:xfrm>
            <a:off x="11830744" y="7553669"/>
            <a:ext cx="3768091" cy="9232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장애인 주차 가능 비율 : 40% 불가능 비율 : 60%</a:t>
            </a:r>
            <a:endParaRPr b="0" i="0" sz="1400" u="none" cap="none" strike="noStrike">
              <a:solidFill>
                <a:srgbClr val="000000"/>
              </a:solidFill>
              <a:latin typeface="Arial"/>
              <a:ea typeface="Arial"/>
              <a:cs typeface="Arial"/>
              <a:sym typeface="Arial"/>
            </a:endParaRPr>
          </a:p>
        </p:txBody>
      </p:sp>
      <p:sp>
        <p:nvSpPr>
          <p:cNvPr id="310" name="Google Shape;310;g116e922a2d1_11_152"/>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3200" u="none" cap="none" strike="noStrike">
                <a:solidFill>
                  <a:schemeClr val="dk1"/>
                </a:solidFill>
                <a:latin typeface="Arial"/>
                <a:ea typeface="Arial"/>
                <a:cs typeface="Arial"/>
                <a:sym typeface="Arial"/>
              </a:rPr>
              <a:t>데이터 분석 | 시각화</a:t>
            </a:r>
            <a:endParaRPr b="1" i="0" sz="3200" u="none" cap="none" strike="noStrike">
              <a:solidFill>
                <a:schemeClr val="dk1"/>
              </a:solidFill>
              <a:latin typeface="Calibri"/>
              <a:ea typeface="Calibri"/>
              <a:cs typeface="Calibri"/>
              <a:sym typeface="Calibri"/>
            </a:endParaRPr>
          </a:p>
        </p:txBody>
      </p:sp>
      <p:sp>
        <p:nvSpPr>
          <p:cNvPr id="311" name="Google Shape;311;g116e922a2d1_11_152"/>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000000"/>
                </a:solidFill>
                <a:latin typeface="Arial"/>
                <a:ea typeface="Arial"/>
                <a:cs typeface="Arial"/>
                <a:sym typeface="Arial"/>
              </a:rPr>
              <a:t>교통 &gt; 주차장 </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5" name="Shape 315"/>
        <p:cNvGrpSpPr/>
        <p:nvPr/>
      </p:nvGrpSpPr>
      <p:grpSpPr>
        <a:xfrm>
          <a:off x="0" y="0"/>
          <a:ext cx="0" cy="0"/>
          <a:chOff x="0" y="0"/>
          <a:chExt cx="0" cy="0"/>
        </a:xfrm>
      </p:grpSpPr>
      <p:sp>
        <p:nvSpPr>
          <p:cNvPr id="316" name="Google Shape;316;g116f2f1a040_7_55"/>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13</a:t>
            </a:r>
            <a:endParaRPr b="0" i="0" sz="1800" u="none" cap="none" strike="noStrike">
              <a:solidFill>
                <a:schemeClr val="dk1"/>
              </a:solidFill>
              <a:latin typeface="Calibri"/>
              <a:ea typeface="Calibri"/>
              <a:cs typeface="Calibri"/>
              <a:sym typeface="Calibri"/>
            </a:endParaRPr>
          </a:p>
        </p:txBody>
      </p:sp>
      <p:sp>
        <p:nvSpPr>
          <p:cNvPr id="317" name="Google Shape;317;g116f2f1a040_7_55"/>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3200" u="none" cap="none" strike="noStrike">
                <a:solidFill>
                  <a:schemeClr val="dk1"/>
                </a:solidFill>
                <a:latin typeface="Arial"/>
                <a:ea typeface="Arial"/>
                <a:cs typeface="Arial"/>
                <a:sym typeface="Arial"/>
              </a:rPr>
              <a:t>데이터 분석 | 시각화</a:t>
            </a:r>
            <a:endParaRPr b="1" i="0" sz="3200" u="none" cap="none" strike="noStrike">
              <a:solidFill>
                <a:schemeClr val="dk1"/>
              </a:solidFill>
              <a:latin typeface="Calibri"/>
              <a:ea typeface="Calibri"/>
              <a:cs typeface="Calibri"/>
              <a:sym typeface="Calibri"/>
            </a:endParaRPr>
          </a:p>
        </p:txBody>
      </p:sp>
      <p:sp>
        <p:nvSpPr>
          <p:cNvPr id="318" name="Google Shape;318;g116f2f1a040_7_55"/>
          <p:cNvSpPr txBox="1"/>
          <p:nvPr/>
        </p:nvSpPr>
        <p:spPr>
          <a:xfrm>
            <a:off x="1202145" y="1198969"/>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000000"/>
                </a:solidFill>
                <a:latin typeface="Arial"/>
                <a:ea typeface="Arial"/>
                <a:cs typeface="Arial"/>
                <a:sym typeface="Arial"/>
              </a:rPr>
              <a:t>교통 &gt; 지하철 </a:t>
            </a:r>
            <a:endParaRPr b="0" i="0" sz="2500" u="none" cap="none" strike="noStrike">
              <a:solidFill>
                <a:schemeClr val="dk1"/>
              </a:solidFill>
              <a:latin typeface="Calibri"/>
              <a:ea typeface="Calibri"/>
              <a:cs typeface="Calibri"/>
              <a:sym typeface="Calibri"/>
            </a:endParaRPr>
          </a:p>
        </p:txBody>
      </p:sp>
      <p:pic>
        <p:nvPicPr>
          <p:cNvPr id="319" name="Google Shape;319;g116f2f1a040_7_55"/>
          <p:cNvPicPr preferRelativeResize="0"/>
          <p:nvPr/>
        </p:nvPicPr>
        <p:blipFill rotWithShape="1">
          <a:blip r:embed="rId3">
            <a:alphaModFix/>
          </a:blip>
          <a:srcRect b="0" l="0" r="0" t="0"/>
          <a:stretch/>
        </p:blipFill>
        <p:spPr>
          <a:xfrm>
            <a:off x="0" y="550725"/>
            <a:ext cx="954024" cy="477001"/>
          </a:xfrm>
          <a:prstGeom prst="rect">
            <a:avLst/>
          </a:prstGeom>
          <a:noFill/>
          <a:ln>
            <a:noFill/>
          </a:ln>
        </p:spPr>
      </p:pic>
      <p:pic>
        <p:nvPicPr>
          <p:cNvPr id="320" name="Google Shape;320;g116f2f1a040_7_55"/>
          <p:cNvPicPr preferRelativeResize="0"/>
          <p:nvPr/>
        </p:nvPicPr>
        <p:blipFill rotWithShape="1">
          <a:blip r:embed="rId4">
            <a:alphaModFix/>
          </a:blip>
          <a:srcRect b="0" l="0" r="0" t="0"/>
          <a:stretch/>
        </p:blipFill>
        <p:spPr>
          <a:xfrm>
            <a:off x="9799200" y="3046500"/>
            <a:ext cx="7307802" cy="4194000"/>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id="321" name="Google Shape;321;g116f2f1a040_7_55"/>
          <p:cNvPicPr preferRelativeResize="0"/>
          <p:nvPr/>
        </p:nvPicPr>
        <p:blipFill rotWithShape="1">
          <a:blip r:embed="rId5">
            <a:alphaModFix/>
          </a:blip>
          <a:srcRect b="0" l="0" r="0" t="0"/>
          <a:stretch/>
        </p:blipFill>
        <p:spPr>
          <a:xfrm>
            <a:off x="1106424" y="3084393"/>
            <a:ext cx="7380000" cy="4194000"/>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322" name="Google Shape;322;g116f2f1a040_7_55"/>
          <p:cNvSpPr/>
          <p:nvPr/>
        </p:nvSpPr>
        <p:spPr>
          <a:xfrm>
            <a:off x="11822545" y="3190474"/>
            <a:ext cx="1682590" cy="1632581"/>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116f2f1a040_7_55"/>
          <p:cNvSpPr/>
          <p:nvPr/>
        </p:nvSpPr>
        <p:spPr>
          <a:xfrm>
            <a:off x="9820347" y="4802256"/>
            <a:ext cx="1682590" cy="1632581"/>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116f2f1a040_7_55"/>
          <p:cNvSpPr/>
          <p:nvPr/>
        </p:nvSpPr>
        <p:spPr>
          <a:xfrm>
            <a:off x="6843164" y="6571178"/>
            <a:ext cx="15240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장애인 등록자수 (6구간 표시) </a:t>
            </a:r>
            <a:endParaRPr b="0" i="0" sz="1400" u="none" cap="none" strike="noStrike">
              <a:solidFill>
                <a:srgbClr val="000000"/>
              </a:solidFill>
              <a:latin typeface="Arial"/>
              <a:ea typeface="Arial"/>
              <a:cs typeface="Arial"/>
              <a:sym typeface="Arial"/>
            </a:endParaRPr>
          </a:p>
        </p:txBody>
      </p:sp>
      <p:sp>
        <p:nvSpPr>
          <p:cNvPr id="325" name="Google Shape;325;g116f2f1a040_7_55"/>
          <p:cNvSpPr/>
          <p:nvPr/>
        </p:nvSpPr>
        <p:spPr>
          <a:xfrm>
            <a:off x="15024474" y="6557530"/>
            <a:ext cx="19905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지하철 내 총 편의시설 (6구간 표시) </a:t>
            </a:r>
            <a:endParaRPr b="0" i="0" sz="1400" u="none" cap="none" strike="noStrike">
              <a:solidFill>
                <a:srgbClr val="000000"/>
              </a:solidFill>
              <a:latin typeface="Arial"/>
              <a:ea typeface="Arial"/>
              <a:cs typeface="Arial"/>
              <a:sym typeface="Arial"/>
            </a:endParaRPr>
          </a:p>
        </p:txBody>
      </p:sp>
      <p:sp>
        <p:nvSpPr>
          <p:cNvPr id="326" name="Google Shape;326;g116f2f1a040_7_55"/>
          <p:cNvSpPr txBox="1"/>
          <p:nvPr/>
        </p:nvSpPr>
        <p:spPr>
          <a:xfrm>
            <a:off x="1586859" y="2396725"/>
            <a:ext cx="3946064"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서울시 구 별 장애인 수 분포</a:t>
            </a:r>
            <a:endParaRPr b="1" i="0" sz="2300" u="none" cap="none" strike="noStrike">
              <a:solidFill>
                <a:srgbClr val="000000"/>
              </a:solidFill>
              <a:latin typeface="Arial"/>
              <a:ea typeface="Arial"/>
              <a:cs typeface="Arial"/>
              <a:sym typeface="Arial"/>
            </a:endParaRPr>
          </a:p>
        </p:txBody>
      </p:sp>
      <p:sp>
        <p:nvSpPr>
          <p:cNvPr id="327" name="Google Shape;327;g116f2f1a040_7_55"/>
          <p:cNvSpPr txBox="1"/>
          <p:nvPr/>
        </p:nvSpPr>
        <p:spPr>
          <a:xfrm>
            <a:off x="10268676" y="2402034"/>
            <a:ext cx="5399147"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지하철 내의 장애인 전체 편의시설 분포</a:t>
            </a:r>
            <a:endParaRPr b="1" i="0" sz="2300" u="none" cap="none" strike="noStrike">
              <a:solidFill>
                <a:srgbClr val="000000"/>
              </a:solidFill>
              <a:latin typeface="Arial"/>
              <a:ea typeface="Arial"/>
              <a:cs typeface="Arial"/>
              <a:sym typeface="Arial"/>
            </a:endParaRPr>
          </a:p>
        </p:txBody>
      </p:sp>
      <p:sp>
        <p:nvSpPr>
          <p:cNvPr id="328" name="Google Shape;328;g116f2f1a040_7_55"/>
          <p:cNvSpPr txBox="1"/>
          <p:nvPr/>
        </p:nvSpPr>
        <p:spPr>
          <a:xfrm>
            <a:off x="954024" y="7519661"/>
            <a:ext cx="8283300" cy="9232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folium을 활용하여 서울시 구 별 장애인 인구 수 분포를 Map 형태로 시각화</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sng" cap="none" strike="noStrike">
                <a:solidFill>
                  <a:schemeClr val="dk1"/>
                </a:solidFill>
                <a:latin typeface="Calibri"/>
                <a:ea typeface="Calibri"/>
                <a:cs typeface="Calibri"/>
                <a:sym typeface="Calibri"/>
              </a:rPr>
              <a:t>강서구(28,727), 노원구(27,312), 은평구(21,773) </a:t>
            </a:r>
            <a:r>
              <a:rPr b="0" i="0" lang="en-US" sz="1800" u="none" cap="none" strike="noStrike">
                <a:solidFill>
                  <a:schemeClr val="dk1"/>
                </a:solidFill>
                <a:latin typeface="Calibri"/>
                <a:ea typeface="Calibri"/>
                <a:cs typeface="Calibri"/>
                <a:sym typeface="Calibri"/>
              </a:rPr>
              <a:t>순으로 장애인 등록자 수 많음</a:t>
            </a:r>
            <a:endParaRPr b="0" i="0" sz="1800" u="none" cap="none" strike="noStrike">
              <a:solidFill>
                <a:schemeClr val="dk1"/>
              </a:solidFill>
              <a:latin typeface="Calibri"/>
              <a:ea typeface="Calibri"/>
              <a:cs typeface="Calibri"/>
              <a:sym typeface="Calibri"/>
            </a:endParaRPr>
          </a:p>
        </p:txBody>
      </p:sp>
      <p:sp>
        <p:nvSpPr>
          <p:cNvPr id="329" name="Google Shape;329;g116f2f1a040_7_55"/>
          <p:cNvSpPr txBox="1"/>
          <p:nvPr/>
        </p:nvSpPr>
        <p:spPr>
          <a:xfrm>
            <a:off x="9623357" y="7519661"/>
            <a:ext cx="7763556" cy="133878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folium을 활용하여, 구 별 지하철 내의 장애인 전체 편의시설 분포를 맵핑</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장애인 수가 많은 강서구, 노원구에 필요한 편의시설이 부족</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송파구, 강남구 순으로 다른 구에 비해 상대적으로 많은 편의시설 보유 </a:t>
            </a:r>
            <a:endParaRPr b="0" i="0" sz="1800" u="none" cap="none" strike="noStrike">
              <a:solidFill>
                <a:schemeClr val="dk1"/>
              </a:solidFill>
              <a:latin typeface="Calibri"/>
              <a:ea typeface="Calibri"/>
              <a:cs typeface="Calibri"/>
              <a:sym typeface="Calibri"/>
            </a:endParaRPr>
          </a:p>
        </p:txBody>
      </p:sp>
      <p:pic>
        <p:nvPicPr>
          <p:cNvPr id="330" name="Google Shape;330;g116f2f1a040_7_55"/>
          <p:cNvPicPr preferRelativeResize="0"/>
          <p:nvPr/>
        </p:nvPicPr>
        <p:blipFill rotWithShape="1">
          <a:blip r:embed="rId6">
            <a:alphaModFix/>
          </a:blip>
          <a:srcRect b="0" l="0" r="0" t="0"/>
          <a:stretch/>
        </p:blipFill>
        <p:spPr>
          <a:xfrm>
            <a:off x="15667824" y="9077324"/>
            <a:ext cx="2354124" cy="759800"/>
          </a:xfrm>
          <a:prstGeom prst="rect">
            <a:avLst/>
          </a:prstGeom>
          <a:noFill/>
          <a:ln>
            <a:noFill/>
          </a:ln>
        </p:spPr>
      </p:pic>
      <p:pic>
        <p:nvPicPr>
          <p:cNvPr id="331" name="Google Shape;331;g116f2f1a040_7_55"/>
          <p:cNvPicPr preferRelativeResize="0"/>
          <p:nvPr/>
        </p:nvPicPr>
        <p:blipFill rotWithShape="1">
          <a:blip r:embed="rId7">
            <a:alphaModFix/>
          </a:blip>
          <a:srcRect b="0" l="0" r="0" t="0"/>
          <a:stretch/>
        </p:blipFill>
        <p:spPr>
          <a:xfrm>
            <a:off x="1123098" y="2408845"/>
            <a:ext cx="327735" cy="327735"/>
          </a:xfrm>
          <a:prstGeom prst="rect">
            <a:avLst/>
          </a:prstGeom>
          <a:noFill/>
          <a:ln>
            <a:noFill/>
          </a:ln>
        </p:spPr>
      </p:pic>
      <p:pic>
        <p:nvPicPr>
          <p:cNvPr id="332" name="Google Shape;332;g116f2f1a040_7_55"/>
          <p:cNvPicPr preferRelativeResize="0"/>
          <p:nvPr/>
        </p:nvPicPr>
        <p:blipFill rotWithShape="1">
          <a:blip r:embed="rId7">
            <a:alphaModFix/>
          </a:blip>
          <a:srcRect b="0" l="0" r="0" t="0"/>
          <a:stretch/>
        </p:blipFill>
        <p:spPr>
          <a:xfrm>
            <a:off x="9799200" y="2408844"/>
            <a:ext cx="327735" cy="3277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6" name="Shape 336"/>
        <p:cNvGrpSpPr/>
        <p:nvPr/>
      </p:nvGrpSpPr>
      <p:grpSpPr>
        <a:xfrm>
          <a:off x="0" y="0"/>
          <a:ext cx="0" cy="0"/>
          <a:chOff x="0" y="0"/>
          <a:chExt cx="0" cy="0"/>
        </a:xfrm>
      </p:grpSpPr>
      <p:sp>
        <p:nvSpPr>
          <p:cNvPr id="337" name="Google Shape;337;g116f2f1a040_7_75"/>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14</a:t>
            </a:r>
            <a:endParaRPr b="0" i="0" sz="1800" u="none" cap="none" strike="noStrike">
              <a:solidFill>
                <a:schemeClr val="dk1"/>
              </a:solidFill>
              <a:latin typeface="Calibri"/>
              <a:ea typeface="Calibri"/>
              <a:cs typeface="Calibri"/>
              <a:sym typeface="Calibri"/>
            </a:endParaRPr>
          </a:p>
        </p:txBody>
      </p:sp>
      <p:pic>
        <p:nvPicPr>
          <p:cNvPr id="338" name="Google Shape;338;g116f2f1a040_7_75"/>
          <p:cNvPicPr preferRelativeResize="0"/>
          <p:nvPr/>
        </p:nvPicPr>
        <p:blipFill rotWithShape="1">
          <a:blip r:embed="rId3">
            <a:alphaModFix/>
          </a:blip>
          <a:srcRect b="0" l="0" r="0" t="0"/>
          <a:stretch/>
        </p:blipFill>
        <p:spPr>
          <a:xfrm>
            <a:off x="9652659" y="3065187"/>
            <a:ext cx="7380000" cy="4194000"/>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id="339" name="Google Shape;339;g116f2f1a040_7_75"/>
          <p:cNvPicPr preferRelativeResize="0"/>
          <p:nvPr/>
        </p:nvPicPr>
        <p:blipFill rotWithShape="1">
          <a:blip r:embed="rId4">
            <a:alphaModFix/>
          </a:blip>
          <a:srcRect b="0" l="0" r="0" t="0"/>
          <a:stretch/>
        </p:blipFill>
        <p:spPr>
          <a:xfrm>
            <a:off x="1098624" y="3065187"/>
            <a:ext cx="7380000" cy="4194000"/>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340" name="Google Shape;340;g116f2f1a040_7_75"/>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3200" u="none" cap="none" strike="noStrike">
                <a:solidFill>
                  <a:schemeClr val="dk1"/>
                </a:solidFill>
                <a:latin typeface="Arial"/>
                <a:ea typeface="Arial"/>
                <a:cs typeface="Arial"/>
                <a:sym typeface="Arial"/>
              </a:rPr>
              <a:t>데이터 분석 | 시각화</a:t>
            </a:r>
            <a:endParaRPr b="1" i="0" sz="3200" u="none" cap="none" strike="noStrike">
              <a:solidFill>
                <a:schemeClr val="dk1"/>
              </a:solidFill>
              <a:latin typeface="Calibri"/>
              <a:ea typeface="Calibri"/>
              <a:cs typeface="Calibri"/>
              <a:sym typeface="Calibri"/>
            </a:endParaRPr>
          </a:p>
        </p:txBody>
      </p:sp>
      <p:sp>
        <p:nvSpPr>
          <p:cNvPr id="341" name="Google Shape;341;g116f2f1a040_7_75"/>
          <p:cNvSpPr txBox="1"/>
          <p:nvPr/>
        </p:nvSpPr>
        <p:spPr>
          <a:xfrm>
            <a:off x="1202145" y="1198969"/>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000000"/>
                </a:solidFill>
                <a:latin typeface="Arial"/>
                <a:ea typeface="Arial"/>
                <a:cs typeface="Arial"/>
                <a:sym typeface="Arial"/>
              </a:rPr>
              <a:t>교통 &gt; 지하철 </a:t>
            </a:r>
            <a:endParaRPr b="0" i="0" sz="2500" u="none" cap="none" strike="noStrike">
              <a:solidFill>
                <a:schemeClr val="dk1"/>
              </a:solidFill>
              <a:latin typeface="Calibri"/>
              <a:ea typeface="Calibri"/>
              <a:cs typeface="Calibri"/>
              <a:sym typeface="Calibri"/>
            </a:endParaRPr>
          </a:p>
        </p:txBody>
      </p:sp>
      <p:pic>
        <p:nvPicPr>
          <p:cNvPr id="342" name="Google Shape;342;g116f2f1a040_7_75"/>
          <p:cNvPicPr preferRelativeResize="0"/>
          <p:nvPr/>
        </p:nvPicPr>
        <p:blipFill rotWithShape="1">
          <a:blip r:embed="rId5">
            <a:alphaModFix/>
          </a:blip>
          <a:srcRect b="0" l="0" r="0" t="0"/>
          <a:stretch/>
        </p:blipFill>
        <p:spPr>
          <a:xfrm>
            <a:off x="0" y="550725"/>
            <a:ext cx="954024" cy="477001"/>
          </a:xfrm>
          <a:prstGeom prst="rect">
            <a:avLst/>
          </a:prstGeom>
          <a:noFill/>
          <a:ln>
            <a:noFill/>
          </a:ln>
        </p:spPr>
      </p:pic>
      <p:sp>
        <p:nvSpPr>
          <p:cNvPr id="343" name="Google Shape;343;g116f2f1a040_7_75"/>
          <p:cNvSpPr/>
          <p:nvPr/>
        </p:nvSpPr>
        <p:spPr>
          <a:xfrm>
            <a:off x="6817036" y="6540117"/>
            <a:ext cx="15240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휠체어 리프트 (6구간 표시) </a:t>
            </a:r>
            <a:endParaRPr b="0" i="0" sz="1400" u="none" cap="none" strike="noStrike">
              <a:solidFill>
                <a:srgbClr val="000000"/>
              </a:solidFill>
              <a:latin typeface="Arial"/>
              <a:ea typeface="Arial"/>
              <a:cs typeface="Arial"/>
              <a:sym typeface="Arial"/>
            </a:endParaRPr>
          </a:p>
        </p:txBody>
      </p:sp>
      <p:sp>
        <p:nvSpPr>
          <p:cNvPr id="344" name="Google Shape;344;g116f2f1a040_7_75"/>
          <p:cNvSpPr/>
          <p:nvPr/>
        </p:nvSpPr>
        <p:spPr>
          <a:xfrm>
            <a:off x="15398367" y="6562029"/>
            <a:ext cx="15240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휠체어 급속충전기 (6구간 표시) </a:t>
            </a:r>
            <a:endParaRPr b="0" i="0" sz="1400" u="none" cap="none" strike="noStrike">
              <a:solidFill>
                <a:srgbClr val="000000"/>
              </a:solidFill>
              <a:latin typeface="Arial"/>
              <a:ea typeface="Arial"/>
              <a:cs typeface="Arial"/>
              <a:sym typeface="Arial"/>
            </a:endParaRPr>
          </a:p>
        </p:txBody>
      </p:sp>
      <p:sp>
        <p:nvSpPr>
          <p:cNvPr id="345" name="Google Shape;345;g116f2f1a040_7_75"/>
          <p:cNvSpPr txBox="1"/>
          <p:nvPr/>
        </p:nvSpPr>
        <p:spPr>
          <a:xfrm>
            <a:off x="1098624" y="7498050"/>
            <a:ext cx="7608587" cy="9232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Calibri"/>
                <a:ea typeface="Calibri"/>
                <a:cs typeface="Calibri"/>
                <a:sym typeface="Calibri"/>
              </a:rPr>
              <a:t>folium을 활용하여 서울시 구 별 지하철 내 휠체어 리프트 분포를 맵핑</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Noto Sans Symbols"/>
              <a:buChar char="✔"/>
            </a:pPr>
            <a:r>
              <a:rPr b="0" i="0" lang="en-US" sz="1800" u="sng" cap="none" strike="noStrike">
                <a:solidFill>
                  <a:schemeClr val="dk1"/>
                </a:solidFill>
                <a:latin typeface="Calibri"/>
                <a:ea typeface="Calibri"/>
                <a:cs typeface="Calibri"/>
                <a:sym typeface="Calibri"/>
              </a:rPr>
              <a:t>각 구 별 대부분 0~5개</a:t>
            </a:r>
            <a:r>
              <a:rPr b="0" i="0" lang="en-US" sz="1800" u="none" cap="none" strike="noStrike">
                <a:solidFill>
                  <a:schemeClr val="dk1"/>
                </a:solidFill>
                <a:latin typeface="Calibri"/>
                <a:ea typeface="Calibri"/>
                <a:cs typeface="Calibri"/>
                <a:sym typeface="Calibri"/>
              </a:rPr>
              <a:t>의 휠체어 리프트 설치</a:t>
            </a:r>
            <a:endParaRPr b="0" i="0" sz="1800" u="none" cap="none" strike="noStrike">
              <a:solidFill>
                <a:schemeClr val="dk1"/>
              </a:solidFill>
              <a:latin typeface="Calibri"/>
              <a:ea typeface="Calibri"/>
              <a:cs typeface="Calibri"/>
              <a:sym typeface="Calibri"/>
            </a:endParaRPr>
          </a:p>
        </p:txBody>
      </p:sp>
      <p:sp>
        <p:nvSpPr>
          <p:cNvPr id="346" name="Google Shape;346;g116f2f1a040_7_75"/>
          <p:cNvSpPr txBox="1"/>
          <p:nvPr/>
        </p:nvSpPr>
        <p:spPr>
          <a:xfrm>
            <a:off x="9512551" y="7475940"/>
            <a:ext cx="6419291" cy="9232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sng" cap="none" strike="noStrike">
                <a:solidFill>
                  <a:schemeClr val="dk1"/>
                </a:solidFill>
                <a:latin typeface="Calibri"/>
                <a:ea typeface="Calibri"/>
                <a:cs typeface="Calibri"/>
                <a:sym typeface="Calibri"/>
              </a:rPr>
              <a:t>각 구 별 대부분 0~10개 미만</a:t>
            </a:r>
            <a:r>
              <a:rPr b="0" i="0" lang="en-US" sz="1800" u="none" cap="none" strike="noStrike">
                <a:solidFill>
                  <a:schemeClr val="dk1"/>
                </a:solidFill>
                <a:latin typeface="Calibri"/>
                <a:ea typeface="Calibri"/>
                <a:cs typeface="Calibri"/>
                <a:sym typeface="Calibri"/>
              </a:rPr>
              <a:t>의 휠체어 급속 충전기 설치</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Noto Sans Symbols"/>
              <a:buChar char="✔"/>
            </a:pPr>
            <a:r>
              <a:rPr b="1" i="0" lang="en-US" sz="1800" u="none" cap="none" strike="noStrike">
                <a:solidFill>
                  <a:srgbClr val="0070C0"/>
                </a:solidFill>
                <a:latin typeface="Calibri"/>
                <a:ea typeface="Calibri"/>
                <a:cs typeface="Calibri"/>
                <a:sym typeface="Calibri"/>
              </a:rPr>
              <a:t>10개 이상 설치된 구는 존재하지 않음</a:t>
            </a:r>
            <a:endParaRPr b="0" i="0" sz="1800" u="none" cap="none" strike="noStrike">
              <a:solidFill>
                <a:schemeClr val="dk1"/>
              </a:solidFill>
              <a:latin typeface="Calibri"/>
              <a:ea typeface="Calibri"/>
              <a:cs typeface="Calibri"/>
              <a:sym typeface="Calibri"/>
            </a:endParaRPr>
          </a:p>
        </p:txBody>
      </p:sp>
      <p:pic>
        <p:nvPicPr>
          <p:cNvPr id="347" name="Google Shape;347;g116f2f1a040_7_75"/>
          <p:cNvPicPr preferRelativeResize="0"/>
          <p:nvPr/>
        </p:nvPicPr>
        <p:blipFill rotWithShape="1">
          <a:blip r:embed="rId6">
            <a:alphaModFix/>
          </a:blip>
          <a:srcRect b="0" l="0" r="0" t="0"/>
          <a:stretch/>
        </p:blipFill>
        <p:spPr>
          <a:xfrm>
            <a:off x="15667824" y="9077324"/>
            <a:ext cx="2354124" cy="759800"/>
          </a:xfrm>
          <a:prstGeom prst="rect">
            <a:avLst/>
          </a:prstGeom>
          <a:noFill/>
          <a:ln>
            <a:noFill/>
          </a:ln>
        </p:spPr>
      </p:pic>
      <p:sp>
        <p:nvSpPr>
          <p:cNvPr id="348" name="Google Shape;348;g116f2f1a040_7_75"/>
          <p:cNvSpPr txBox="1"/>
          <p:nvPr/>
        </p:nvSpPr>
        <p:spPr>
          <a:xfrm>
            <a:off x="1586859" y="2396725"/>
            <a:ext cx="3946064"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구 별 휠체어 리프트 분포</a:t>
            </a:r>
            <a:endParaRPr b="1" i="0" sz="2300" u="none" cap="none" strike="noStrike">
              <a:solidFill>
                <a:srgbClr val="000000"/>
              </a:solidFill>
              <a:latin typeface="Arial"/>
              <a:ea typeface="Arial"/>
              <a:cs typeface="Arial"/>
              <a:sym typeface="Arial"/>
            </a:endParaRPr>
          </a:p>
        </p:txBody>
      </p:sp>
      <p:pic>
        <p:nvPicPr>
          <p:cNvPr id="349" name="Google Shape;349;g116f2f1a040_7_75"/>
          <p:cNvPicPr preferRelativeResize="0"/>
          <p:nvPr/>
        </p:nvPicPr>
        <p:blipFill rotWithShape="1">
          <a:blip r:embed="rId7">
            <a:alphaModFix/>
          </a:blip>
          <a:srcRect b="0" l="0" r="0" t="0"/>
          <a:stretch/>
        </p:blipFill>
        <p:spPr>
          <a:xfrm>
            <a:off x="1123098" y="2408845"/>
            <a:ext cx="327735" cy="327735"/>
          </a:xfrm>
          <a:prstGeom prst="rect">
            <a:avLst/>
          </a:prstGeom>
          <a:noFill/>
          <a:ln>
            <a:noFill/>
          </a:ln>
        </p:spPr>
      </p:pic>
      <p:sp>
        <p:nvSpPr>
          <p:cNvPr id="350" name="Google Shape;350;g116f2f1a040_7_75"/>
          <p:cNvSpPr txBox="1"/>
          <p:nvPr/>
        </p:nvSpPr>
        <p:spPr>
          <a:xfrm>
            <a:off x="10200436" y="2402034"/>
            <a:ext cx="5399147"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구 별 휠체어 급속충전기 분포</a:t>
            </a:r>
            <a:endParaRPr b="1" i="0" sz="2300" u="none" cap="none" strike="noStrike">
              <a:solidFill>
                <a:srgbClr val="000000"/>
              </a:solidFill>
              <a:latin typeface="Arial"/>
              <a:ea typeface="Arial"/>
              <a:cs typeface="Arial"/>
              <a:sym typeface="Arial"/>
            </a:endParaRPr>
          </a:p>
        </p:txBody>
      </p:sp>
      <p:pic>
        <p:nvPicPr>
          <p:cNvPr id="351" name="Google Shape;351;g116f2f1a040_7_75"/>
          <p:cNvPicPr preferRelativeResize="0"/>
          <p:nvPr/>
        </p:nvPicPr>
        <p:blipFill rotWithShape="1">
          <a:blip r:embed="rId7">
            <a:alphaModFix/>
          </a:blip>
          <a:srcRect b="0" l="0" r="0" t="0"/>
          <a:stretch/>
        </p:blipFill>
        <p:spPr>
          <a:xfrm>
            <a:off x="9730960" y="2408844"/>
            <a:ext cx="327735" cy="3277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5" name="Shape 355"/>
        <p:cNvGrpSpPr/>
        <p:nvPr/>
      </p:nvGrpSpPr>
      <p:grpSpPr>
        <a:xfrm>
          <a:off x="0" y="0"/>
          <a:ext cx="0" cy="0"/>
          <a:chOff x="0" y="0"/>
          <a:chExt cx="0" cy="0"/>
        </a:xfrm>
      </p:grpSpPr>
      <p:pic>
        <p:nvPicPr>
          <p:cNvPr id="356" name="Google Shape;356;g116f2f1a040_7_93"/>
          <p:cNvPicPr preferRelativeResize="0"/>
          <p:nvPr/>
        </p:nvPicPr>
        <p:blipFill rotWithShape="1">
          <a:blip r:embed="rId3">
            <a:alphaModFix/>
          </a:blip>
          <a:srcRect b="0" l="0" r="0" t="0"/>
          <a:stretch/>
        </p:blipFill>
        <p:spPr>
          <a:xfrm>
            <a:off x="1119573" y="3106748"/>
            <a:ext cx="7380000" cy="4194000"/>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357" name="Google Shape;357;g116f2f1a040_7_93"/>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3200" u="none" cap="none" strike="noStrike">
                <a:solidFill>
                  <a:schemeClr val="dk1"/>
                </a:solidFill>
                <a:latin typeface="Arial"/>
                <a:ea typeface="Arial"/>
                <a:cs typeface="Arial"/>
                <a:sym typeface="Arial"/>
              </a:rPr>
              <a:t>데이터 분석 | 시각화</a:t>
            </a:r>
            <a:endParaRPr b="1" i="0" sz="3200" u="none" cap="none" strike="noStrike">
              <a:solidFill>
                <a:schemeClr val="dk1"/>
              </a:solidFill>
              <a:latin typeface="Calibri"/>
              <a:ea typeface="Calibri"/>
              <a:cs typeface="Calibri"/>
              <a:sym typeface="Calibri"/>
            </a:endParaRPr>
          </a:p>
        </p:txBody>
      </p:sp>
      <p:sp>
        <p:nvSpPr>
          <p:cNvPr id="358" name="Google Shape;358;g116f2f1a040_7_93"/>
          <p:cNvSpPr txBox="1"/>
          <p:nvPr/>
        </p:nvSpPr>
        <p:spPr>
          <a:xfrm>
            <a:off x="1202145" y="1198969"/>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000000"/>
                </a:solidFill>
                <a:latin typeface="Arial"/>
                <a:ea typeface="Arial"/>
                <a:cs typeface="Arial"/>
                <a:sym typeface="Arial"/>
              </a:rPr>
              <a:t>교통 &gt; 지하철 </a:t>
            </a:r>
            <a:endParaRPr b="0" i="0" sz="2500" u="none" cap="none" strike="noStrike">
              <a:solidFill>
                <a:schemeClr val="dk1"/>
              </a:solidFill>
              <a:latin typeface="Calibri"/>
              <a:ea typeface="Calibri"/>
              <a:cs typeface="Calibri"/>
              <a:sym typeface="Calibri"/>
            </a:endParaRPr>
          </a:p>
        </p:txBody>
      </p:sp>
      <p:pic>
        <p:nvPicPr>
          <p:cNvPr id="359" name="Google Shape;359;g116f2f1a040_7_93"/>
          <p:cNvPicPr preferRelativeResize="0"/>
          <p:nvPr/>
        </p:nvPicPr>
        <p:blipFill rotWithShape="1">
          <a:blip r:embed="rId4">
            <a:alphaModFix/>
          </a:blip>
          <a:srcRect b="0" l="0" r="0" t="0"/>
          <a:stretch/>
        </p:blipFill>
        <p:spPr>
          <a:xfrm>
            <a:off x="0" y="550725"/>
            <a:ext cx="954024" cy="477001"/>
          </a:xfrm>
          <a:prstGeom prst="rect">
            <a:avLst/>
          </a:prstGeom>
          <a:noFill/>
          <a:ln>
            <a:noFill/>
          </a:ln>
        </p:spPr>
      </p:pic>
      <p:sp>
        <p:nvSpPr>
          <p:cNvPr id="360" name="Google Shape;360;g116f2f1a040_7_93"/>
          <p:cNvSpPr txBox="1"/>
          <p:nvPr/>
        </p:nvSpPr>
        <p:spPr>
          <a:xfrm>
            <a:off x="8841206" y="2958027"/>
            <a:ext cx="8501413" cy="2446793"/>
          </a:xfrm>
          <a:prstGeom prst="rect">
            <a:avLst/>
          </a:prstGeom>
          <a:noFill/>
          <a:ln>
            <a:noFill/>
          </a:ln>
        </p:spPr>
        <p:txBody>
          <a:bodyPr anchorCtr="0" anchor="t" bIns="91425" lIns="91425" spcFirstLastPara="1" rIns="91425" wrap="square" tIns="91425">
            <a:spAutoFit/>
          </a:bodyPr>
          <a:lstStyle/>
          <a:p>
            <a:pPr indent="-342900" lvl="0" marL="342900" marR="0" rtl="0" algn="l">
              <a:lnSpc>
                <a:spcPct val="150000"/>
              </a:lnSpc>
              <a:spcBef>
                <a:spcPts val="0"/>
              </a:spcBef>
              <a:spcAft>
                <a:spcPts val="0"/>
              </a:spcAft>
              <a:buClr>
                <a:srgbClr val="000000"/>
              </a:buClr>
              <a:buSzPts val="2000"/>
              <a:buFont typeface="Arial"/>
              <a:buChar char="•"/>
            </a:pPr>
            <a:r>
              <a:rPr b="1" i="0" lang="en-US" sz="2000" u="none" cap="none" strike="noStrike">
                <a:solidFill>
                  <a:schemeClr val="dk1"/>
                </a:solidFill>
                <a:latin typeface="Calibri"/>
                <a:ea typeface="Calibri"/>
                <a:cs typeface="Calibri"/>
                <a:sym typeface="Calibri"/>
              </a:rPr>
              <a:t>지하철 내 장애인 편의시설 분포는 장애인 수 분포에 비례하지 않음</a:t>
            </a:r>
            <a:endParaRPr b="0" i="0" sz="2000" u="none" cap="none" strike="noStrike">
              <a:solidFill>
                <a:srgbClr val="000000"/>
              </a:solidFill>
              <a:latin typeface="Calibri"/>
              <a:ea typeface="Calibri"/>
              <a:cs typeface="Calibri"/>
              <a:sym typeface="Calibri"/>
            </a:endParaRPr>
          </a:p>
          <a:p>
            <a:pPr indent="0" lvl="0" marL="101600" marR="0" rtl="0" algn="l">
              <a:lnSpc>
                <a:spcPct val="200000"/>
              </a:lnSpc>
              <a:spcBef>
                <a:spcPts val="0"/>
              </a:spcBef>
              <a:spcAft>
                <a:spcPts val="0"/>
              </a:spcAft>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강서구, 노원구</a:t>
            </a:r>
            <a:r>
              <a:rPr b="0" i="0" lang="en-US" sz="1800" u="none" cap="none" strike="noStrike">
                <a:solidFill>
                  <a:schemeClr val="dk1"/>
                </a:solidFill>
                <a:latin typeface="Calibri"/>
                <a:ea typeface="Calibri"/>
                <a:cs typeface="Calibri"/>
                <a:sym typeface="Calibri"/>
              </a:rPr>
              <a:t>는 구 별 장애인 수가 가장 많지만, 실제적으로 </a:t>
            </a:r>
            <a:r>
              <a:rPr b="1" i="0" lang="en-US" sz="1800" u="none" cap="none" strike="noStrike">
                <a:solidFill>
                  <a:srgbClr val="0070C0"/>
                </a:solidFill>
                <a:latin typeface="Calibri"/>
                <a:ea typeface="Calibri"/>
                <a:cs typeface="Calibri"/>
                <a:sym typeface="Calibri"/>
              </a:rPr>
              <a:t>편의시설</a:t>
            </a:r>
            <a:endParaRPr b="1" i="0" sz="1800" u="none" cap="none" strike="noStrike">
              <a:solidFill>
                <a:srgbClr val="0070C0"/>
              </a:solidFill>
              <a:latin typeface="Calibri"/>
              <a:ea typeface="Calibri"/>
              <a:cs typeface="Calibri"/>
              <a:sym typeface="Calibri"/>
            </a:endParaRPr>
          </a:p>
          <a:p>
            <a:pPr indent="0" lvl="0" marL="101600" marR="0" rtl="0" algn="l">
              <a:lnSpc>
                <a:spcPct val="150000"/>
              </a:lnSpc>
              <a:spcBef>
                <a:spcPts val="0"/>
              </a:spcBef>
              <a:spcAft>
                <a:spcPts val="0"/>
              </a:spcAft>
              <a:buNone/>
            </a:pPr>
            <a:r>
              <a:rPr b="1" i="0" lang="en-US" sz="1800" u="none" cap="none" strike="noStrike">
                <a:solidFill>
                  <a:srgbClr val="0070C0"/>
                </a:solidFill>
                <a:latin typeface="Calibri"/>
                <a:ea typeface="Calibri"/>
                <a:cs typeface="Calibri"/>
                <a:sym typeface="Calibri"/>
              </a:rPr>
              <a:t>        수는 굉장히 적음</a:t>
            </a:r>
            <a:endParaRPr b="1" i="0" sz="1800" u="none" cap="none" strike="noStrike">
              <a:solidFill>
                <a:srgbClr val="0070C0"/>
              </a:solidFill>
              <a:latin typeface="Calibri"/>
              <a:ea typeface="Calibri"/>
              <a:cs typeface="Calibri"/>
              <a:sym typeface="Calibri"/>
            </a:endParaRPr>
          </a:p>
          <a:p>
            <a:pPr indent="0" lvl="0" marL="10160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 오히려 장애인 수가 상대적으로 적은 용산구가 강서구, 노원구보다 많은 </a:t>
            </a:r>
            <a:endParaRPr/>
          </a:p>
          <a:p>
            <a:pPr indent="0" lvl="0" marL="10160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편의시설 수 보유</a:t>
            </a:r>
            <a:endParaRPr b="0" i="0" sz="1800" u="none" cap="none" strike="noStrike">
              <a:solidFill>
                <a:schemeClr val="dk1"/>
              </a:solidFill>
              <a:latin typeface="Calibri"/>
              <a:ea typeface="Calibri"/>
              <a:cs typeface="Calibri"/>
              <a:sym typeface="Calibri"/>
            </a:endParaRPr>
          </a:p>
        </p:txBody>
      </p:sp>
      <p:sp>
        <p:nvSpPr>
          <p:cNvPr id="361" name="Google Shape;361;g116f2f1a040_7_93"/>
          <p:cNvSpPr txBox="1"/>
          <p:nvPr/>
        </p:nvSpPr>
        <p:spPr>
          <a:xfrm>
            <a:off x="8841207" y="5608853"/>
            <a:ext cx="8514167" cy="2031295"/>
          </a:xfrm>
          <a:prstGeom prst="rect">
            <a:avLst/>
          </a:prstGeom>
          <a:noFill/>
          <a:ln>
            <a:noFill/>
          </a:ln>
        </p:spPr>
        <p:txBody>
          <a:bodyPr anchorCtr="0" anchor="t" bIns="91425" lIns="91425" spcFirstLastPara="1" rIns="91425" wrap="square" tIns="91425">
            <a:spAutoFit/>
          </a:bodyPr>
          <a:lstStyle/>
          <a:p>
            <a:pPr indent="-342900" lvl="0" marL="342900" marR="0" rtl="0" algn="l">
              <a:lnSpc>
                <a:spcPct val="150000"/>
              </a:lnSpc>
              <a:spcBef>
                <a:spcPts val="0"/>
              </a:spcBef>
              <a:spcAft>
                <a:spcPts val="0"/>
              </a:spcAft>
              <a:buClr>
                <a:srgbClr val="000000"/>
              </a:buClr>
              <a:buSzPts val="2000"/>
              <a:buFont typeface="Arial"/>
              <a:buChar char="•"/>
            </a:pPr>
            <a:r>
              <a:rPr b="1" i="0" lang="en-US" sz="2000" u="none" cap="none" strike="noStrike">
                <a:solidFill>
                  <a:srgbClr val="000000"/>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장애인 교통 약자를 위한 편의시설의 절대적인 수가 낮음</a:t>
            </a:r>
            <a:r>
              <a:rPr b="1" i="0" lang="en-US" sz="2000" u="none" cap="none" strike="noStrike">
                <a:solidFill>
                  <a:srgbClr val="000000"/>
                </a:solidFill>
                <a:latin typeface="Calibri"/>
                <a:ea typeface="Calibri"/>
                <a:cs typeface="Calibri"/>
                <a:sym typeface="Calibri"/>
              </a:rPr>
              <a:t> </a:t>
            </a:r>
            <a:endParaRPr b="0" i="0" sz="2000" u="none" cap="none" strike="noStrike">
              <a:solidFill>
                <a:srgbClr val="000000"/>
              </a:solidFill>
              <a:latin typeface="Calibri"/>
              <a:ea typeface="Calibri"/>
              <a:cs typeface="Calibri"/>
              <a:sym typeface="Calibri"/>
            </a:endParaRPr>
          </a:p>
          <a:p>
            <a:pPr indent="0" lvl="0" marL="101600" marR="0" rtl="0" algn="l">
              <a:lnSpc>
                <a:spcPct val="200000"/>
              </a:lnSpc>
              <a:spcBef>
                <a:spcPts val="0"/>
              </a:spcBef>
              <a:spcAft>
                <a:spcPts val="0"/>
              </a:spcAft>
              <a:buNone/>
            </a:pPr>
            <a:r>
              <a:rPr b="0" i="0" lang="en-US" sz="1800" u="none" cap="none" strike="noStrike">
                <a:solidFill>
                  <a:schemeClr val="dk1"/>
                </a:solidFill>
                <a:latin typeface="Calibri"/>
                <a:ea typeface="Calibri"/>
                <a:cs typeface="Calibri"/>
                <a:sym typeface="Calibri"/>
              </a:rPr>
              <a:t>    → 일반인과 같이 사용하는 승강기를 제외하고 </a:t>
            </a:r>
            <a:r>
              <a:rPr b="1" i="0" lang="en-US" sz="1800" u="none" cap="none" strike="noStrike">
                <a:solidFill>
                  <a:srgbClr val="0070C0"/>
                </a:solidFill>
                <a:latin typeface="Calibri"/>
                <a:ea typeface="Calibri"/>
                <a:cs typeface="Calibri"/>
                <a:sym typeface="Calibri"/>
              </a:rPr>
              <a:t>장애인을 위한 교통 편의시설</a:t>
            </a:r>
            <a:endParaRPr b="1" i="0" sz="1800" u="none" cap="none" strike="noStrike">
              <a:solidFill>
                <a:srgbClr val="0070C0"/>
              </a:solidFill>
              <a:latin typeface="Calibri"/>
              <a:ea typeface="Calibri"/>
              <a:cs typeface="Calibri"/>
              <a:sym typeface="Calibri"/>
            </a:endParaRPr>
          </a:p>
          <a:p>
            <a:pPr indent="0" lvl="0" marL="101600" marR="0" rtl="0" algn="l">
              <a:lnSpc>
                <a:spcPct val="150000"/>
              </a:lnSpc>
              <a:spcBef>
                <a:spcPts val="0"/>
              </a:spcBef>
              <a:spcAft>
                <a:spcPts val="0"/>
              </a:spcAft>
              <a:buNone/>
            </a:pPr>
            <a:r>
              <a:rPr b="1" i="0" lang="en-US" sz="1800" u="none" cap="none" strike="noStrike">
                <a:solidFill>
                  <a:srgbClr val="0070C0"/>
                </a:solidFill>
                <a:latin typeface="Calibri"/>
                <a:ea typeface="Calibri"/>
                <a:cs typeface="Calibri"/>
                <a:sym typeface="Calibri"/>
              </a:rPr>
              <a:t>         수는 절대적으로 부족함</a:t>
            </a:r>
            <a:endParaRPr b="1" i="0" sz="1800" u="none" cap="none" strike="noStrike">
              <a:solidFill>
                <a:srgbClr val="0070C0"/>
              </a:solidFill>
              <a:latin typeface="Calibri"/>
              <a:ea typeface="Calibri"/>
              <a:cs typeface="Calibri"/>
              <a:sym typeface="Calibri"/>
            </a:endParaRPr>
          </a:p>
          <a:p>
            <a:pPr indent="0" lvl="0" marL="101600" marR="0" rtl="0" algn="l">
              <a:lnSpc>
                <a:spcPct val="150000"/>
              </a:lnSpc>
              <a:spcBef>
                <a:spcPts val="0"/>
              </a:spcBef>
              <a:spcAft>
                <a:spcPts val="0"/>
              </a:spcAft>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휠체어리프트, 휠체어 급속충전기는 각 구별로 5개 미만인 지역이 가장 많음 </a:t>
            </a:r>
            <a:endParaRPr b="1" i="0" sz="1800" u="none" cap="none" strike="noStrike">
              <a:solidFill>
                <a:srgbClr val="0070C0"/>
              </a:solidFill>
              <a:latin typeface="Calibri"/>
              <a:ea typeface="Calibri"/>
              <a:cs typeface="Calibri"/>
              <a:sym typeface="Calibri"/>
            </a:endParaRPr>
          </a:p>
        </p:txBody>
      </p:sp>
      <p:pic>
        <p:nvPicPr>
          <p:cNvPr id="362" name="Google Shape;362;g116f2f1a040_7_93"/>
          <p:cNvPicPr preferRelativeResize="0"/>
          <p:nvPr/>
        </p:nvPicPr>
        <p:blipFill rotWithShape="1">
          <a:blip r:embed="rId5">
            <a:alphaModFix/>
          </a:blip>
          <a:srcRect b="0" l="0" r="0" t="0"/>
          <a:stretch/>
        </p:blipFill>
        <p:spPr>
          <a:xfrm>
            <a:off x="15667824" y="9077324"/>
            <a:ext cx="2354124" cy="759800"/>
          </a:xfrm>
          <a:prstGeom prst="rect">
            <a:avLst/>
          </a:prstGeom>
          <a:noFill/>
          <a:ln>
            <a:noFill/>
          </a:ln>
        </p:spPr>
      </p:pic>
      <p:sp>
        <p:nvSpPr>
          <p:cNvPr id="363" name="Google Shape;363;g116f2f1a040_7_93"/>
          <p:cNvSpPr/>
          <p:nvPr/>
        </p:nvSpPr>
        <p:spPr>
          <a:xfrm>
            <a:off x="6873675" y="6587091"/>
            <a:ext cx="15240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승강기 분포 </a:t>
            </a:r>
            <a:endParaRPr b="0" i="0" sz="13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Arial"/>
                <a:ea typeface="Arial"/>
                <a:cs typeface="Arial"/>
                <a:sym typeface="Arial"/>
              </a:rPr>
              <a:t>(6구간 표시) </a:t>
            </a:r>
            <a:endParaRPr b="0" i="0" sz="1400" u="none" cap="none" strike="noStrike">
              <a:solidFill>
                <a:srgbClr val="000000"/>
              </a:solidFill>
              <a:latin typeface="Arial"/>
              <a:ea typeface="Arial"/>
              <a:cs typeface="Arial"/>
              <a:sym typeface="Arial"/>
            </a:endParaRPr>
          </a:p>
        </p:txBody>
      </p:sp>
      <p:sp>
        <p:nvSpPr>
          <p:cNvPr id="364" name="Google Shape;364;g116f2f1a040_7_93"/>
          <p:cNvSpPr txBox="1"/>
          <p:nvPr/>
        </p:nvSpPr>
        <p:spPr>
          <a:xfrm>
            <a:off x="1119573" y="7550723"/>
            <a:ext cx="5062863" cy="50779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Calibri"/>
                <a:ea typeface="Calibri"/>
                <a:cs typeface="Calibri"/>
                <a:sym typeface="Calibri"/>
              </a:rPr>
              <a:t>각 구 별 15~30개의 승강기가 설치되어 있음</a:t>
            </a:r>
            <a:endParaRPr b="0" i="0" sz="1800" u="none" cap="none" strike="noStrike">
              <a:solidFill>
                <a:schemeClr val="dk1"/>
              </a:solidFill>
              <a:latin typeface="Calibri"/>
              <a:ea typeface="Calibri"/>
              <a:cs typeface="Calibri"/>
              <a:sym typeface="Calibri"/>
            </a:endParaRPr>
          </a:p>
        </p:txBody>
      </p:sp>
      <p:sp>
        <p:nvSpPr>
          <p:cNvPr id="365" name="Google Shape;365;g116f2f1a040_7_93"/>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15</a:t>
            </a:r>
            <a:endParaRPr b="0" i="0" sz="1800" u="none" cap="none" strike="noStrike">
              <a:solidFill>
                <a:schemeClr val="dk1"/>
              </a:solidFill>
              <a:latin typeface="Calibri"/>
              <a:ea typeface="Calibri"/>
              <a:cs typeface="Calibri"/>
              <a:sym typeface="Calibri"/>
            </a:endParaRPr>
          </a:p>
        </p:txBody>
      </p:sp>
      <p:sp>
        <p:nvSpPr>
          <p:cNvPr id="366" name="Google Shape;366;g116f2f1a040_7_93"/>
          <p:cNvSpPr txBox="1"/>
          <p:nvPr/>
        </p:nvSpPr>
        <p:spPr>
          <a:xfrm>
            <a:off x="1586859" y="2396725"/>
            <a:ext cx="3946064"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구 별 승강기 분포</a:t>
            </a:r>
            <a:endParaRPr b="1" i="0" sz="2300" u="none" cap="none" strike="noStrike">
              <a:solidFill>
                <a:srgbClr val="000000"/>
              </a:solidFill>
              <a:latin typeface="Arial"/>
              <a:ea typeface="Arial"/>
              <a:cs typeface="Arial"/>
              <a:sym typeface="Arial"/>
            </a:endParaRPr>
          </a:p>
        </p:txBody>
      </p:sp>
      <p:pic>
        <p:nvPicPr>
          <p:cNvPr id="367" name="Google Shape;367;g116f2f1a040_7_93"/>
          <p:cNvPicPr preferRelativeResize="0"/>
          <p:nvPr/>
        </p:nvPicPr>
        <p:blipFill rotWithShape="1">
          <a:blip r:embed="rId6">
            <a:alphaModFix/>
          </a:blip>
          <a:srcRect b="0" l="0" r="0" t="0"/>
          <a:stretch/>
        </p:blipFill>
        <p:spPr>
          <a:xfrm>
            <a:off x="1123098" y="2408845"/>
            <a:ext cx="327735" cy="3277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1" name="Shape 371"/>
        <p:cNvGrpSpPr/>
        <p:nvPr/>
      </p:nvGrpSpPr>
      <p:grpSpPr>
        <a:xfrm>
          <a:off x="0" y="0"/>
          <a:ext cx="0" cy="0"/>
          <a:chOff x="0" y="0"/>
          <a:chExt cx="0" cy="0"/>
        </a:xfrm>
      </p:grpSpPr>
      <p:sp>
        <p:nvSpPr>
          <p:cNvPr id="372" name="Google Shape;372;g116e922a2d1_11_128"/>
          <p:cNvSpPr/>
          <p:nvPr/>
        </p:nvSpPr>
        <p:spPr>
          <a:xfrm>
            <a:off x="9307774" y="6332293"/>
            <a:ext cx="8126286" cy="15997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3" name="Google Shape;373;g116e922a2d1_11_128"/>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16</a:t>
            </a:r>
            <a:endParaRPr b="0" i="0" sz="1800" u="none" cap="none" strike="noStrike">
              <a:solidFill>
                <a:schemeClr val="dk1"/>
              </a:solidFill>
              <a:latin typeface="Calibri"/>
              <a:ea typeface="Calibri"/>
              <a:cs typeface="Calibri"/>
              <a:sym typeface="Calibri"/>
            </a:endParaRPr>
          </a:p>
        </p:txBody>
      </p:sp>
      <p:pic>
        <p:nvPicPr>
          <p:cNvPr id="374" name="Google Shape;374;g116e922a2d1_11_128"/>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sp>
        <p:nvSpPr>
          <p:cNvPr id="375" name="Google Shape;375;g116e922a2d1_11_128"/>
          <p:cNvSpPr txBox="1"/>
          <p:nvPr/>
        </p:nvSpPr>
        <p:spPr>
          <a:xfrm>
            <a:off x="982219" y="3205417"/>
            <a:ext cx="7562169" cy="92328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총 버스 대수와 현재 운행중인 저상 버스의 노선 수와 운행대수를 비교</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장애인 수에 비례하여 적절한 양의 저상 버스를 보유하고 있는지 확인</a:t>
            </a:r>
            <a:endParaRPr b="0" i="0" sz="1800" u="none" cap="none" strike="noStrike">
              <a:solidFill>
                <a:schemeClr val="dk1"/>
              </a:solidFill>
              <a:latin typeface="Calibri"/>
              <a:ea typeface="Calibri"/>
              <a:cs typeface="Calibri"/>
              <a:sym typeface="Calibri"/>
            </a:endParaRPr>
          </a:p>
        </p:txBody>
      </p:sp>
      <p:sp>
        <p:nvSpPr>
          <p:cNvPr id="376" name="Google Shape;376;g116e922a2d1_11_128"/>
          <p:cNvSpPr txBox="1"/>
          <p:nvPr/>
        </p:nvSpPr>
        <p:spPr>
          <a:xfrm>
            <a:off x="1402078" y="2325789"/>
            <a:ext cx="6171300"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장애인 1만명 당 필요한 저상 버스 수 비교분석</a:t>
            </a:r>
            <a:endParaRPr b="1" i="0" sz="2300" u="none" cap="none" strike="noStrike">
              <a:solidFill>
                <a:srgbClr val="000000"/>
              </a:solidFill>
              <a:latin typeface="Arial"/>
              <a:ea typeface="Arial"/>
              <a:cs typeface="Arial"/>
              <a:sym typeface="Arial"/>
            </a:endParaRPr>
          </a:p>
        </p:txBody>
      </p:sp>
      <p:pic>
        <p:nvPicPr>
          <p:cNvPr descr="테이블이(가) 표시된 사진&#10;&#10;자동 생성된 설명" id="377" name="Google Shape;377;g116e922a2d1_11_128"/>
          <p:cNvPicPr preferRelativeResize="0"/>
          <p:nvPr/>
        </p:nvPicPr>
        <p:blipFill rotWithShape="1">
          <a:blip r:embed="rId4">
            <a:alphaModFix/>
          </a:blip>
          <a:srcRect b="0" l="0" r="0" t="0"/>
          <a:stretch/>
        </p:blipFill>
        <p:spPr>
          <a:xfrm>
            <a:off x="1590772" y="5628694"/>
            <a:ext cx="5452958" cy="2104650"/>
          </a:xfrm>
          <a:prstGeom prst="rect">
            <a:avLst/>
          </a:prstGeom>
          <a:noFill/>
          <a:ln>
            <a:noFill/>
          </a:ln>
        </p:spPr>
      </p:pic>
      <p:pic>
        <p:nvPicPr>
          <p:cNvPr id="378" name="Google Shape;378;g116e922a2d1_11_128"/>
          <p:cNvPicPr preferRelativeResize="0"/>
          <p:nvPr/>
        </p:nvPicPr>
        <p:blipFill rotWithShape="1">
          <a:blip r:embed="rId5">
            <a:alphaModFix/>
          </a:blip>
          <a:srcRect b="0" l="0" r="0" t="0"/>
          <a:stretch/>
        </p:blipFill>
        <p:spPr>
          <a:xfrm>
            <a:off x="9683475" y="3079378"/>
            <a:ext cx="3702811" cy="2488774"/>
          </a:xfrm>
          <a:prstGeom prst="rect">
            <a:avLst/>
          </a:prstGeom>
          <a:noFill/>
          <a:ln>
            <a:noFill/>
          </a:ln>
        </p:spPr>
      </p:pic>
      <p:pic>
        <p:nvPicPr>
          <p:cNvPr id="379" name="Google Shape;379;g116e922a2d1_11_128"/>
          <p:cNvPicPr preferRelativeResize="0"/>
          <p:nvPr/>
        </p:nvPicPr>
        <p:blipFill rotWithShape="1">
          <a:blip r:embed="rId6">
            <a:alphaModFix/>
          </a:blip>
          <a:srcRect b="0" l="0" r="0" t="0"/>
          <a:stretch/>
        </p:blipFill>
        <p:spPr>
          <a:xfrm>
            <a:off x="13311432" y="3079378"/>
            <a:ext cx="3803151" cy="2461456"/>
          </a:xfrm>
          <a:prstGeom prst="rect">
            <a:avLst/>
          </a:prstGeom>
          <a:noFill/>
          <a:ln>
            <a:noFill/>
          </a:ln>
        </p:spPr>
      </p:pic>
      <p:pic>
        <p:nvPicPr>
          <p:cNvPr id="380" name="Google Shape;380;g116e922a2d1_11_128"/>
          <p:cNvPicPr preferRelativeResize="0"/>
          <p:nvPr/>
        </p:nvPicPr>
        <p:blipFill rotWithShape="1">
          <a:blip r:embed="rId7">
            <a:alphaModFix/>
          </a:blip>
          <a:srcRect b="0" l="0" r="0" t="0"/>
          <a:stretch/>
        </p:blipFill>
        <p:spPr>
          <a:xfrm>
            <a:off x="996228" y="2380522"/>
            <a:ext cx="327735" cy="327735"/>
          </a:xfrm>
          <a:prstGeom prst="rect">
            <a:avLst/>
          </a:prstGeom>
          <a:noFill/>
          <a:ln>
            <a:noFill/>
          </a:ln>
        </p:spPr>
      </p:pic>
      <p:sp>
        <p:nvSpPr>
          <p:cNvPr id="381" name="Google Shape;381;g116e922a2d1_11_128"/>
          <p:cNvSpPr/>
          <p:nvPr/>
        </p:nvSpPr>
        <p:spPr>
          <a:xfrm>
            <a:off x="3800173" y="5599666"/>
            <a:ext cx="2278743" cy="457515"/>
          </a:xfrm>
          <a:prstGeom prst="rect">
            <a:avLst/>
          </a:prstGeom>
          <a:noFill/>
          <a:ln cap="flat" cmpd="sng" w="38100">
            <a:solidFill>
              <a:srgbClr val="55A6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2" name="Google Shape;382;g116e922a2d1_11_128"/>
          <p:cNvSpPr/>
          <p:nvPr/>
        </p:nvSpPr>
        <p:spPr>
          <a:xfrm>
            <a:off x="4692834" y="4473716"/>
            <a:ext cx="3040711" cy="759800"/>
          </a:xfrm>
          <a:prstGeom prst="rect">
            <a:avLst/>
          </a:prstGeom>
          <a:solidFill>
            <a:srgbClr val="55A6D8"/>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각각 광역버스 중 저상 버스의 수</a:t>
            </a:r>
            <a:endParaRPr b="1" i="0" sz="1400" u="none" cap="none" strike="noStrike">
              <a:solidFill>
                <a:schemeClr val="lt1"/>
              </a:solidFill>
              <a:latin typeface="Calibri"/>
              <a:ea typeface="Calibri"/>
              <a:cs typeface="Calibri"/>
              <a:sym typeface="Calibri"/>
            </a:endParaRPr>
          </a:p>
          <a:p>
            <a:pPr indent="0" lvl="0" marL="0" marR="0" rtl="0" algn="ctr">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시내 버스 중 저상 버스의 수</a:t>
            </a:r>
            <a:endParaRPr b="0" i="0" sz="1400" u="none" cap="none" strike="noStrike">
              <a:solidFill>
                <a:srgbClr val="000000"/>
              </a:solidFill>
              <a:latin typeface="Arial"/>
              <a:ea typeface="Arial"/>
              <a:cs typeface="Arial"/>
              <a:sym typeface="Arial"/>
            </a:endParaRPr>
          </a:p>
        </p:txBody>
      </p:sp>
      <p:cxnSp>
        <p:nvCxnSpPr>
          <p:cNvPr id="383" name="Google Shape;383;g116e922a2d1_11_128"/>
          <p:cNvCxnSpPr/>
          <p:nvPr/>
        </p:nvCxnSpPr>
        <p:spPr>
          <a:xfrm flipH="1">
            <a:off x="5687030" y="5153430"/>
            <a:ext cx="391886" cy="446236"/>
          </a:xfrm>
          <a:prstGeom prst="straightConnector1">
            <a:avLst/>
          </a:prstGeom>
          <a:noFill/>
          <a:ln cap="flat" cmpd="sng" w="38100">
            <a:solidFill>
              <a:srgbClr val="55A6D8"/>
            </a:solidFill>
            <a:prstDash val="solid"/>
            <a:round/>
            <a:headEnd len="sm" w="sm" type="none"/>
            <a:tailEnd len="sm" w="sm" type="none"/>
          </a:ln>
        </p:spPr>
      </p:cxnSp>
      <p:sp>
        <p:nvSpPr>
          <p:cNvPr id="384" name="Google Shape;384;g116e922a2d1_11_128"/>
          <p:cNvSpPr/>
          <p:nvPr/>
        </p:nvSpPr>
        <p:spPr>
          <a:xfrm>
            <a:off x="2835359" y="5592410"/>
            <a:ext cx="906757" cy="457515"/>
          </a:xfrm>
          <a:prstGeom prst="rect">
            <a:avLst/>
          </a:prstGeom>
          <a:noFill/>
          <a:ln cap="flat" cmpd="sng" w="38100">
            <a:solidFill>
              <a:srgbClr val="55A6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85" name="Google Shape;385;g116e922a2d1_11_128"/>
          <p:cNvPicPr preferRelativeResize="0"/>
          <p:nvPr/>
        </p:nvPicPr>
        <p:blipFill rotWithShape="1">
          <a:blip r:embed="rId8">
            <a:alphaModFix/>
          </a:blip>
          <a:srcRect b="0" l="0" r="0" t="0"/>
          <a:stretch/>
        </p:blipFill>
        <p:spPr>
          <a:xfrm>
            <a:off x="0" y="550725"/>
            <a:ext cx="954024" cy="477001"/>
          </a:xfrm>
          <a:prstGeom prst="rect">
            <a:avLst/>
          </a:prstGeom>
          <a:noFill/>
          <a:ln>
            <a:noFill/>
          </a:ln>
        </p:spPr>
      </p:pic>
      <p:sp>
        <p:nvSpPr>
          <p:cNvPr id="386" name="Google Shape;386;g116e922a2d1_11_128"/>
          <p:cNvSpPr/>
          <p:nvPr/>
        </p:nvSpPr>
        <p:spPr>
          <a:xfrm>
            <a:off x="1725570" y="4776456"/>
            <a:ext cx="2219577" cy="457516"/>
          </a:xfrm>
          <a:prstGeom prst="rect">
            <a:avLst/>
          </a:prstGeom>
          <a:solidFill>
            <a:srgbClr val="55A6D8"/>
          </a:solid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서울시 내 총 버스 수</a:t>
            </a:r>
            <a:endParaRPr b="0" i="0" sz="1400" u="none" cap="none" strike="noStrike">
              <a:solidFill>
                <a:srgbClr val="000000"/>
              </a:solidFill>
              <a:latin typeface="Arial"/>
              <a:ea typeface="Arial"/>
              <a:cs typeface="Arial"/>
              <a:sym typeface="Arial"/>
            </a:endParaRPr>
          </a:p>
        </p:txBody>
      </p:sp>
      <p:cxnSp>
        <p:nvCxnSpPr>
          <p:cNvPr id="387" name="Google Shape;387;g116e922a2d1_11_128"/>
          <p:cNvCxnSpPr>
            <a:stCxn id="386" idx="2"/>
          </p:cNvCxnSpPr>
          <p:nvPr/>
        </p:nvCxnSpPr>
        <p:spPr>
          <a:xfrm>
            <a:off x="2835359" y="5233972"/>
            <a:ext cx="222900" cy="352200"/>
          </a:xfrm>
          <a:prstGeom prst="straightConnector1">
            <a:avLst/>
          </a:prstGeom>
          <a:noFill/>
          <a:ln cap="flat" cmpd="sng" w="38100">
            <a:solidFill>
              <a:srgbClr val="55A6D8"/>
            </a:solidFill>
            <a:prstDash val="solid"/>
            <a:round/>
            <a:headEnd len="sm" w="sm" type="none"/>
            <a:tailEnd len="sm" w="sm" type="none"/>
          </a:ln>
        </p:spPr>
      </p:cxnSp>
      <p:sp>
        <p:nvSpPr>
          <p:cNvPr id="388" name="Google Shape;388;g116e922a2d1_11_128"/>
          <p:cNvSpPr txBox="1"/>
          <p:nvPr/>
        </p:nvSpPr>
        <p:spPr>
          <a:xfrm>
            <a:off x="9378681" y="6462796"/>
            <a:ext cx="80643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Calibri"/>
                <a:ea typeface="Calibri"/>
                <a:cs typeface="Calibri"/>
                <a:sym typeface="Calibri"/>
              </a:rPr>
              <a:t>막대 그래프 상 평균 2대의 버스가 올 때, 저상 버스는 1대가 옴</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장애인들은 버스를 1번 타기 위해 버스 2대가 지나갈 시간을 기다려야 함</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n-US" sz="1800" u="none" cap="none" strike="noStrike">
                <a:solidFill>
                  <a:schemeClr val="dk1"/>
                </a:solidFill>
                <a:latin typeface="Calibri"/>
                <a:ea typeface="Calibri"/>
                <a:cs typeface="Calibri"/>
                <a:sym typeface="Calibri"/>
              </a:rPr>
              <a:t>장애인들의 이동권 보장을 위해 </a:t>
            </a:r>
            <a:r>
              <a:rPr b="1" i="0" lang="en-US" sz="1800" u="none" cap="none" strike="noStrike">
                <a:solidFill>
                  <a:srgbClr val="0070C0"/>
                </a:solidFill>
                <a:latin typeface="Calibri"/>
                <a:ea typeface="Calibri"/>
                <a:cs typeface="Calibri"/>
                <a:sym typeface="Calibri"/>
              </a:rPr>
              <a:t>저상 버스 보급 확대</a:t>
            </a:r>
            <a:r>
              <a:rPr b="0" i="0" lang="en-US" sz="1800" u="none" cap="none" strike="noStrike">
                <a:solidFill>
                  <a:schemeClr val="dk1"/>
                </a:solidFill>
                <a:latin typeface="Calibri"/>
                <a:ea typeface="Calibri"/>
                <a:cs typeface="Calibri"/>
                <a:sym typeface="Calibri"/>
              </a:rPr>
              <a:t> 필요</a:t>
            </a:r>
            <a:endParaRPr b="0" i="0" sz="1800" u="none" cap="none" strike="noStrike">
              <a:solidFill>
                <a:schemeClr val="dk1"/>
              </a:solidFill>
              <a:latin typeface="Calibri"/>
              <a:ea typeface="Calibri"/>
              <a:cs typeface="Calibri"/>
              <a:sym typeface="Calibri"/>
            </a:endParaRPr>
          </a:p>
        </p:txBody>
      </p:sp>
      <p:sp>
        <p:nvSpPr>
          <p:cNvPr id="389" name="Google Shape;389;g116e922a2d1_11_128"/>
          <p:cNvSpPr txBox="1"/>
          <p:nvPr/>
        </p:nvSpPr>
        <p:spPr>
          <a:xfrm>
            <a:off x="9881432" y="5702369"/>
            <a:ext cx="7301552" cy="3923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&lt; 현재 장애인 1만명 당 운행되고 있는 저상 버스의 노선 수와 운행대수&gt;</a:t>
            </a:r>
            <a:endParaRPr b="0" i="0" sz="1400" u="none" cap="none" strike="noStrike">
              <a:solidFill>
                <a:srgbClr val="000000"/>
              </a:solidFill>
              <a:latin typeface="Arial"/>
              <a:ea typeface="Arial"/>
              <a:cs typeface="Arial"/>
              <a:sym typeface="Arial"/>
            </a:endParaRPr>
          </a:p>
        </p:txBody>
      </p:sp>
      <p:cxnSp>
        <p:nvCxnSpPr>
          <p:cNvPr id="390" name="Google Shape;390;g116e922a2d1_11_128"/>
          <p:cNvCxnSpPr/>
          <p:nvPr/>
        </p:nvCxnSpPr>
        <p:spPr>
          <a:xfrm>
            <a:off x="8789159" y="3020546"/>
            <a:ext cx="0" cy="5040576"/>
          </a:xfrm>
          <a:prstGeom prst="straightConnector1">
            <a:avLst/>
          </a:prstGeom>
          <a:noFill/>
          <a:ln cap="flat" cmpd="sng" w="9525">
            <a:solidFill>
              <a:srgbClr val="D8D8D8"/>
            </a:solidFill>
            <a:prstDash val="solid"/>
            <a:round/>
            <a:headEnd len="sm" w="sm" type="none"/>
            <a:tailEnd len="sm" w="sm" type="none"/>
          </a:ln>
        </p:spPr>
      </p:cxnSp>
      <p:sp>
        <p:nvSpPr>
          <p:cNvPr id="391" name="Google Shape;391;g116e922a2d1_11_128"/>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3200" u="none" cap="none" strike="noStrike">
                <a:solidFill>
                  <a:schemeClr val="dk1"/>
                </a:solidFill>
                <a:latin typeface="Arial"/>
                <a:ea typeface="Arial"/>
                <a:cs typeface="Arial"/>
                <a:sym typeface="Arial"/>
              </a:rPr>
              <a:t>데이터 분석 | 시각화</a:t>
            </a:r>
            <a:endParaRPr b="1" i="0" sz="3200" u="none" cap="none" strike="noStrike">
              <a:solidFill>
                <a:schemeClr val="dk1"/>
              </a:solidFill>
              <a:latin typeface="Calibri"/>
              <a:ea typeface="Calibri"/>
              <a:cs typeface="Calibri"/>
              <a:sym typeface="Calibri"/>
            </a:endParaRPr>
          </a:p>
        </p:txBody>
      </p:sp>
      <p:sp>
        <p:nvSpPr>
          <p:cNvPr id="392" name="Google Shape;392;g116e922a2d1_11_128"/>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000000"/>
                </a:solidFill>
                <a:latin typeface="Arial"/>
                <a:ea typeface="Arial"/>
                <a:cs typeface="Arial"/>
                <a:sym typeface="Arial"/>
              </a:rPr>
              <a:t>교통 &gt; 저상 버스 </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6" name="Shape 396"/>
        <p:cNvGrpSpPr/>
        <p:nvPr/>
      </p:nvGrpSpPr>
      <p:grpSpPr>
        <a:xfrm>
          <a:off x="0" y="0"/>
          <a:ext cx="0" cy="0"/>
          <a:chOff x="0" y="0"/>
          <a:chExt cx="0" cy="0"/>
        </a:xfrm>
      </p:grpSpPr>
      <p:sp>
        <p:nvSpPr>
          <p:cNvPr id="397" name="Google Shape;397;g116e922a2d1_11_172"/>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17</a:t>
            </a:r>
            <a:endParaRPr b="0" i="0" sz="1800" u="none" cap="none" strike="noStrike">
              <a:solidFill>
                <a:schemeClr val="dk1"/>
              </a:solidFill>
              <a:latin typeface="Calibri"/>
              <a:ea typeface="Calibri"/>
              <a:cs typeface="Calibri"/>
              <a:sym typeface="Calibri"/>
            </a:endParaRPr>
          </a:p>
        </p:txBody>
      </p:sp>
      <p:grpSp>
        <p:nvGrpSpPr>
          <p:cNvPr id="398" name="Google Shape;398;g116e922a2d1_11_172"/>
          <p:cNvGrpSpPr/>
          <p:nvPr/>
        </p:nvGrpSpPr>
        <p:grpSpPr>
          <a:xfrm>
            <a:off x="4987394" y="2769826"/>
            <a:ext cx="327736" cy="854061"/>
            <a:chOff x="4059346" y="2715397"/>
            <a:chExt cx="327736" cy="854061"/>
          </a:xfrm>
        </p:grpSpPr>
        <p:pic>
          <p:nvPicPr>
            <p:cNvPr id="399" name="Google Shape;399;g116e922a2d1_11_172"/>
            <p:cNvPicPr preferRelativeResize="0"/>
            <p:nvPr/>
          </p:nvPicPr>
          <p:blipFill rotWithShape="1">
            <a:blip r:embed="rId3">
              <a:alphaModFix/>
            </a:blip>
            <a:srcRect b="0" l="0" r="0" t="0"/>
            <a:stretch/>
          </p:blipFill>
          <p:spPr>
            <a:xfrm>
              <a:off x="4059346" y="2715397"/>
              <a:ext cx="327735" cy="327735"/>
            </a:xfrm>
            <a:prstGeom prst="rect">
              <a:avLst/>
            </a:prstGeom>
            <a:noFill/>
            <a:ln>
              <a:noFill/>
            </a:ln>
          </p:spPr>
        </p:pic>
        <p:pic>
          <p:nvPicPr>
            <p:cNvPr id="400" name="Google Shape;400;g116e922a2d1_11_172"/>
            <p:cNvPicPr preferRelativeResize="0"/>
            <p:nvPr/>
          </p:nvPicPr>
          <p:blipFill rotWithShape="1">
            <a:blip r:embed="rId3">
              <a:alphaModFix/>
            </a:blip>
            <a:srcRect b="0" l="0" r="0" t="0"/>
            <a:stretch/>
          </p:blipFill>
          <p:spPr>
            <a:xfrm>
              <a:off x="4059347" y="3241723"/>
              <a:ext cx="327735" cy="327735"/>
            </a:xfrm>
            <a:prstGeom prst="rect">
              <a:avLst/>
            </a:prstGeom>
            <a:noFill/>
            <a:ln>
              <a:noFill/>
            </a:ln>
          </p:spPr>
        </p:pic>
      </p:grpSp>
      <p:sp>
        <p:nvSpPr>
          <p:cNvPr id="401" name="Google Shape;401;g116e922a2d1_11_172"/>
          <p:cNvSpPr txBox="1"/>
          <p:nvPr/>
        </p:nvSpPr>
        <p:spPr>
          <a:xfrm>
            <a:off x="10390643" y="4571429"/>
            <a:ext cx="6171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이미지를 넣어 주세요</a:t>
            </a:r>
            <a:endParaRPr b="0" i="0" sz="1800" u="none" cap="none" strike="noStrike">
              <a:solidFill>
                <a:schemeClr val="dk1"/>
              </a:solidFill>
              <a:latin typeface="Calibri"/>
              <a:ea typeface="Calibri"/>
              <a:cs typeface="Calibri"/>
              <a:sym typeface="Calibri"/>
            </a:endParaRPr>
          </a:p>
        </p:txBody>
      </p:sp>
      <p:pic>
        <p:nvPicPr>
          <p:cNvPr id="402" name="Google Shape;402;g116e922a2d1_11_172"/>
          <p:cNvPicPr preferRelativeResize="0"/>
          <p:nvPr/>
        </p:nvPicPr>
        <p:blipFill rotWithShape="1">
          <a:blip r:embed="rId4">
            <a:alphaModFix/>
          </a:blip>
          <a:srcRect b="0" l="0" r="0" t="0"/>
          <a:stretch/>
        </p:blipFill>
        <p:spPr>
          <a:xfrm>
            <a:off x="9328750" y="1206588"/>
            <a:ext cx="7990400" cy="7992424"/>
          </a:xfrm>
          <a:prstGeom prst="rect">
            <a:avLst/>
          </a:prstGeom>
          <a:noFill/>
          <a:ln>
            <a:noFill/>
          </a:ln>
        </p:spPr>
      </p:pic>
      <p:sp>
        <p:nvSpPr>
          <p:cNvPr id="403" name="Google Shape;403;g116e922a2d1_11_172"/>
          <p:cNvSpPr txBox="1"/>
          <p:nvPr/>
        </p:nvSpPr>
        <p:spPr>
          <a:xfrm>
            <a:off x="927809" y="1250768"/>
            <a:ext cx="7650000" cy="26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00"/>
              <a:buFont typeface="Arial"/>
              <a:buNone/>
            </a:pPr>
            <a:r>
              <a:rPr b="0" i="0" lang="en-US" sz="8200" u="none" cap="none" strike="noStrike">
                <a:solidFill>
                  <a:srgbClr val="000000"/>
                </a:solidFill>
                <a:latin typeface="Arial"/>
                <a:ea typeface="Arial"/>
                <a:cs typeface="Arial"/>
                <a:sym typeface="Arial"/>
              </a:rPr>
              <a:t>향후 개선사항 및 기대효과</a:t>
            </a:r>
            <a:endParaRPr b="0" i="0" sz="8200" u="none" cap="none" strike="noStrike">
              <a:solidFill>
                <a:srgbClr val="000000"/>
              </a:solidFill>
              <a:latin typeface="Arial"/>
              <a:ea typeface="Arial"/>
              <a:cs typeface="Arial"/>
              <a:sym typeface="Arial"/>
            </a:endParaRPr>
          </a:p>
        </p:txBody>
      </p:sp>
      <p:sp>
        <p:nvSpPr>
          <p:cNvPr id="404" name="Google Shape;404;g116e922a2d1_11_172"/>
          <p:cNvSpPr txBox="1"/>
          <p:nvPr/>
        </p:nvSpPr>
        <p:spPr>
          <a:xfrm>
            <a:off x="927810" y="5906569"/>
            <a:ext cx="6109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800"/>
              <a:buFont typeface="Arial"/>
              <a:buNone/>
            </a:pPr>
            <a:r>
              <a:rPr b="0" i="0" lang="en-US" sz="2300" u="none" cap="none" strike="noStrike">
                <a:solidFill>
                  <a:schemeClr val="dk1"/>
                </a:solidFill>
                <a:highlight>
                  <a:schemeClr val="lt1"/>
                </a:highlight>
                <a:latin typeface="Arial"/>
                <a:ea typeface="Arial"/>
                <a:cs typeface="Arial"/>
                <a:sym typeface="Arial"/>
              </a:rPr>
              <a:t>02. 핸디나비 웹 서비스 안내 및 상세 기술 구현</a:t>
            </a:r>
            <a:endParaRPr b="0" i="0" sz="2300" u="none" cap="none" strike="noStrike">
              <a:solidFill>
                <a:schemeClr val="dk1"/>
              </a:solidFill>
              <a:latin typeface="Calibri"/>
              <a:ea typeface="Calibri"/>
              <a:cs typeface="Calibri"/>
              <a:sym typeface="Calibri"/>
            </a:endParaRPr>
          </a:p>
        </p:txBody>
      </p:sp>
      <p:sp>
        <p:nvSpPr>
          <p:cNvPr id="405" name="Google Shape;405;g116e922a2d1_11_172"/>
          <p:cNvSpPr txBox="1"/>
          <p:nvPr/>
        </p:nvSpPr>
        <p:spPr>
          <a:xfrm>
            <a:off x="938600" y="5370700"/>
            <a:ext cx="60084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300" u="none" cap="none" strike="noStrike">
                <a:solidFill>
                  <a:schemeClr val="dk1"/>
                </a:solidFill>
                <a:highlight>
                  <a:srgbClr val="FFFFFF"/>
                </a:highlight>
                <a:latin typeface="Arial"/>
                <a:ea typeface="Arial"/>
                <a:cs typeface="Arial"/>
                <a:sym typeface="Arial"/>
              </a:rPr>
              <a:t>01.</a:t>
            </a:r>
            <a:r>
              <a:rPr b="0" i="0" lang="en-US" sz="2300" u="none" cap="none" strike="noStrike">
                <a:solidFill>
                  <a:schemeClr val="dk1"/>
                </a:solidFill>
                <a:highlight>
                  <a:schemeClr val="lt1"/>
                </a:highlight>
                <a:latin typeface="Arial"/>
                <a:ea typeface="Arial"/>
                <a:cs typeface="Arial"/>
                <a:sym typeface="Arial"/>
              </a:rPr>
              <a:t> 장애인 교통 편의시설 개선사항 및 </a:t>
            </a:r>
            <a:r>
              <a:rPr lang="en-US" sz="2300">
                <a:solidFill>
                  <a:schemeClr val="dk1"/>
                </a:solidFill>
                <a:highlight>
                  <a:schemeClr val="lt1"/>
                </a:highlight>
              </a:rPr>
              <a:t>기대</a:t>
            </a:r>
            <a:r>
              <a:rPr b="0" i="0" lang="en-US" sz="2300" u="none" cap="none" strike="noStrike">
                <a:solidFill>
                  <a:schemeClr val="dk1"/>
                </a:solidFill>
                <a:highlight>
                  <a:schemeClr val="lt1"/>
                </a:highlight>
                <a:latin typeface="Arial"/>
                <a:ea typeface="Arial"/>
                <a:cs typeface="Arial"/>
                <a:sym typeface="Arial"/>
              </a:rPr>
              <a:t>효과</a:t>
            </a:r>
            <a:endParaRPr b="0" i="0" sz="2300" u="none" cap="none" strike="noStrike">
              <a:solidFill>
                <a:schemeClr val="dk1"/>
              </a:solidFill>
              <a:highlight>
                <a:schemeClr val="lt1"/>
              </a:highlight>
              <a:latin typeface="Arial"/>
              <a:ea typeface="Arial"/>
              <a:cs typeface="Arial"/>
              <a:sym typeface="Arial"/>
            </a:endParaRPr>
          </a:p>
        </p:txBody>
      </p:sp>
      <p:cxnSp>
        <p:nvCxnSpPr>
          <p:cNvPr id="406" name="Google Shape;406;g116e922a2d1_11_172"/>
          <p:cNvCxnSpPr/>
          <p:nvPr/>
        </p:nvCxnSpPr>
        <p:spPr>
          <a:xfrm>
            <a:off x="965413" y="5071850"/>
            <a:ext cx="40449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0" name="Shape 410"/>
        <p:cNvGrpSpPr/>
        <p:nvPr/>
      </p:nvGrpSpPr>
      <p:grpSpPr>
        <a:xfrm>
          <a:off x="0" y="0"/>
          <a:ext cx="0" cy="0"/>
          <a:chOff x="0" y="0"/>
          <a:chExt cx="0" cy="0"/>
        </a:xfrm>
      </p:grpSpPr>
      <p:sp>
        <p:nvSpPr>
          <p:cNvPr id="411" name="Google Shape;411;g116f2f1a040_7_108"/>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rgbClr val="000000"/>
                </a:solidFill>
                <a:latin typeface="Arial"/>
                <a:ea typeface="Arial"/>
                <a:cs typeface="Arial"/>
                <a:sym typeface="Arial"/>
              </a:rPr>
              <a:t>향후 개선사항 | 기대효과</a:t>
            </a:r>
            <a:endParaRPr b="1" i="0" sz="3200" u="none" cap="none" strike="noStrike">
              <a:solidFill>
                <a:schemeClr val="dk1"/>
              </a:solidFill>
              <a:latin typeface="Calibri"/>
              <a:ea typeface="Calibri"/>
              <a:cs typeface="Calibri"/>
              <a:sym typeface="Calibri"/>
            </a:endParaRPr>
          </a:p>
        </p:txBody>
      </p:sp>
      <p:pic>
        <p:nvPicPr>
          <p:cNvPr id="412" name="Google Shape;412;g116f2f1a040_7_108"/>
          <p:cNvPicPr preferRelativeResize="0"/>
          <p:nvPr/>
        </p:nvPicPr>
        <p:blipFill rotWithShape="1">
          <a:blip r:embed="rId3">
            <a:alphaModFix/>
          </a:blip>
          <a:srcRect b="0" l="0" r="0" t="0"/>
          <a:stretch/>
        </p:blipFill>
        <p:spPr>
          <a:xfrm>
            <a:off x="0" y="550725"/>
            <a:ext cx="954024" cy="477001"/>
          </a:xfrm>
          <a:prstGeom prst="rect">
            <a:avLst/>
          </a:prstGeom>
          <a:noFill/>
          <a:ln>
            <a:noFill/>
          </a:ln>
        </p:spPr>
      </p:pic>
      <p:pic>
        <p:nvPicPr>
          <p:cNvPr id="413" name="Google Shape;413;g116f2f1a040_7_108"/>
          <p:cNvPicPr preferRelativeResize="0"/>
          <p:nvPr/>
        </p:nvPicPr>
        <p:blipFill rotWithShape="1">
          <a:blip r:embed="rId4">
            <a:alphaModFix/>
          </a:blip>
          <a:srcRect b="0" l="0" r="0" t="0"/>
          <a:stretch/>
        </p:blipFill>
        <p:spPr>
          <a:xfrm>
            <a:off x="10102095" y="5319241"/>
            <a:ext cx="6554375" cy="4194000"/>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414" name="Google Shape;414;g116f2f1a040_7_108"/>
          <p:cNvSpPr txBox="1"/>
          <p:nvPr/>
        </p:nvSpPr>
        <p:spPr>
          <a:xfrm>
            <a:off x="10102095" y="2419747"/>
            <a:ext cx="7639800" cy="78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편의시설 1개당 소화해야 되는 장애인의 평균 인구 수 : 241명</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강북구는 편의시설 1개당 약 800명의 장애인이 사용하는 셈</a:t>
            </a:r>
            <a:endParaRPr b="1" i="0" sz="1800" u="none" cap="none" strike="noStrike">
              <a:solidFill>
                <a:srgbClr val="0070C0"/>
              </a:solidFill>
              <a:latin typeface="Calibri"/>
              <a:ea typeface="Calibri"/>
              <a:cs typeface="Calibri"/>
              <a:sym typeface="Calibri"/>
            </a:endParaRPr>
          </a:p>
        </p:txBody>
      </p:sp>
      <p:sp>
        <p:nvSpPr>
          <p:cNvPr id="415" name="Google Shape;415;g116f2f1a040_7_108"/>
          <p:cNvSpPr txBox="1"/>
          <p:nvPr/>
        </p:nvSpPr>
        <p:spPr>
          <a:xfrm>
            <a:off x="10102095" y="1914094"/>
            <a:ext cx="6614105"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장애인 편의시설의 수가 턱없이 부족한 현실</a:t>
            </a:r>
            <a:endParaRPr b="1" i="0" sz="2300" u="none" cap="none" strike="noStrike">
              <a:solidFill>
                <a:srgbClr val="000000"/>
              </a:solidFill>
              <a:latin typeface="Arial"/>
              <a:ea typeface="Arial"/>
              <a:cs typeface="Arial"/>
              <a:sym typeface="Arial"/>
            </a:endParaRPr>
          </a:p>
        </p:txBody>
      </p:sp>
      <p:sp>
        <p:nvSpPr>
          <p:cNvPr id="416" name="Google Shape;416;g116f2f1a040_7_108"/>
          <p:cNvSpPr txBox="1"/>
          <p:nvPr/>
        </p:nvSpPr>
        <p:spPr>
          <a:xfrm>
            <a:off x="10102095" y="4056562"/>
            <a:ext cx="7639800" cy="78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장애인 인원 수 별 설치가 필요한 편의시설 기준 비존재(非存在)</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국가적인 기준 설정 및 관리 필요</a:t>
            </a:r>
            <a:endParaRPr b="1" i="0" sz="1800" u="none" cap="none" strike="noStrike">
              <a:solidFill>
                <a:srgbClr val="0070C0"/>
              </a:solidFill>
              <a:latin typeface="Calibri"/>
              <a:ea typeface="Calibri"/>
              <a:cs typeface="Calibri"/>
              <a:sym typeface="Calibri"/>
            </a:endParaRPr>
          </a:p>
        </p:txBody>
      </p:sp>
      <p:sp>
        <p:nvSpPr>
          <p:cNvPr id="417" name="Google Shape;417;g116f2f1a040_7_108"/>
          <p:cNvSpPr txBox="1"/>
          <p:nvPr/>
        </p:nvSpPr>
        <p:spPr>
          <a:xfrm>
            <a:off x="10102095" y="3585493"/>
            <a:ext cx="5687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편의시설의 절대적인 수 증진 필요</a:t>
            </a:r>
            <a:endParaRPr b="1" i="0" sz="2300" u="none" cap="none" strike="noStrike">
              <a:solidFill>
                <a:srgbClr val="000000"/>
              </a:solidFill>
              <a:latin typeface="Arial"/>
              <a:ea typeface="Arial"/>
              <a:cs typeface="Arial"/>
              <a:sym typeface="Arial"/>
            </a:endParaRPr>
          </a:p>
        </p:txBody>
      </p:sp>
      <p:pic>
        <p:nvPicPr>
          <p:cNvPr id="418" name="Google Shape;418;g116f2f1a040_7_108"/>
          <p:cNvPicPr preferRelativeResize="0"/>
          <p:nvPr/>
        </p:nvPicPr>
        <p:blipFill rotWithShape="1">
          <a:blip r:embed="rId5">
            <a:alphaModFix/>
          </a:blip>
          <a:srcRect b="0" l="0" r="0" t="0"/>
          <a:stretch/>
        </p:blipFill>
        <p:spPr>
          <a:xfrm>
            <a:off x="1347680" y="2645379"/>
            <a:ext cx="6554375" cy="4194000"/>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419" name="Google Shape;419;g116f2f1a040_7_108"/>
          <p:cNvSpPr txBox="1"/>
          <p:nvPr/>
        </p:nvSpPr>
        <p:spPr>
          <a:xfrm>
            <a:off x="1279440" y="7508127"/>
            <a:ext cx="7714435" cy="92328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지체 장애 (遲滯障礙) : 질병 또는 사고 후유증 등으로 인해 신체적인 활동을 하는데  제약을 받게되는 장애. 여기서 ‘지체'는 ‘팔다리와 몸'을 뜻함  </a:t>
            </a:r>
            <a:endParaRPr b="1" i="0" sz="1800" u="none" cap="none" strike="noStrike">
              <a:solidFill>
                <a:srgbClr val="0070C0"/>
              </a:solidFill>
              <a:latin typeface="Calibri"/>
              <a:ea typeface="Calibri"/>
              <a:cs typeface="Calibri"/>
              <a:sym typeface="Calibri"/>
            </a:endParaRPr>
          </a:p>
        </p:txBody>
      </p:sp>
      <p:sp>
        <p:nvSpPr>
          <p:cNvPr id="420" name="Google Shape;420;g116f2f1a040_7_108"/>
          <p:cNvSpPr txBox="1"/>
          <p:nvPr/>
        </p:nvSpPr>
        <p:spPr>
          <a:xfrm>
            <a:off x="1186695" y="1950416"/>
            <a:ext cx="7496319"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서울시 내 전체 장애인 중 지체장애인이 44%로 가장 많음</a:t>
            </a:r>
            <a:endParaRPr b="1" i="0" sz="2300" u="none" cap="none" strike="noStrike">
              <a:solidFill>
                <a:srgbClr val="000000"/>
              </a:solidFill>
              <a:latin typeface="Arial"/>
              <a:ea typeface="Arial"/>
              <a:cs typeface="Arial"/>
              <a:sym typeface="Arial"/>
            </a:endParaRPr>
          </a:p>
        </p:txBody>
      </p:sp>
      <p:sp>
        <p:nvSpPr>
          <p:cNvPr id="421" name="Google Shape;421;g116f2f1a040_7_108"/>
          <p:cNvSpPr txBox="1"/>
          <p:nvPr/>
        </p:nvSpPr>
        <p:spPr>
          <a:xfrm>
            <a:off x="2324889" y="6975693"/>
            <a:ext cx="4599956" cy="39237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300"/>
              <a:buFont typeface="Arial"/>
              <a:buNone/>
            </a:pPr>
            <a:r>
              <a:rPr b="1" i="0" lang="en-US" sz="1300" u="none" cap="none" strike="noStrike">
                <a:solidFill>
                  <a:schemeClr val="dk1"/>
                </a:solidFill>
                <a:latin typeface="Calibri"/>
                <a:ea typeface="Calibri"/>
                <a:cs typeface="Calibri"/>
                <a:sym typeface="Calibri"/>
              </a:rPr>
              <a:t>&lt; 서울시 구 별 장애 유형 분포&gt;</a:t>
            </a:r>
            <a:endParaRPr b="0" i="0" sz="1400" u="none" cap="none" strike="noStrike">
              <a:solidFill>
                <a:srgbClr val="000000"/>
              </a:solidFill>
              <a:latin typeface="Arial"/>
              <a:ea typeface="Arial"/>
              <a:cs typeface="Arial"/>
              <a:sym typeface="Arial"/>
            </a:endParaRPr>
          </a:p>
        </p:txBody>
      </p:sp>
      <p:sp>
        <p:nvSpPr>
          <p:cNvPr id="422" name="Google Shape;422;g116f2f1a040_7_108"/>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18</a:t>
            </a:r>
            <a:endParaRPr b="0" i="0" sz="1800" u="none" cap="none" strike="noStrike">
              <a:solidFill>
                <a:schemeClr val="dk1"/>
              </a:solidFill>
              <a:latin typeface="Calibri"/>
              <a:ea typeface="Calibri"/>
              <a:cs typeface="Calibri"/>
              <a:sym typeface="Calibri"/>
            </a:endParaRPr>
          </a:p>
        </p:txBody>
      </p:sp>
      <p:pic>
        <p:nvPicPr>
          <p:cNvPr id="423" name="Google Shape;423;g116f2f1a040_7_108"/>
          <p:cNvPicPr preferRelativeResize="0"/>
          <p:nvPr/>
        </p:nvPicPr>
        <p:blipFill rotWithShape="1">
          <a:blip r:embed="rId6">
            <a:alphaModFix/>
          </a:blip>
          <a:srcRect b="0" l="0" r="0" t="0"/>
          <a:stretch/>
        </p:blipFill>
        <p:spPr>
          <a:xfrm>
            <a:off x="790156" y="2009667"/>
            <a:ext cx="327735" cy="327735"/>
          </a:xfrm>
          <a:prstGeom prst="rect">
            <a:avLst/>
          </a:prstGeom>
          <a:noFill/>
          <a:ln>
            <a:noFill/>
          </a:ln>
        </p:spPr>
      </p:pic>
      <p:pic>
        <p:nvPicPr>
          <p:cNvPr id="424" name="Google Shape;424;g116f2f1a040_7_108"/>
          <p:cNvPicPr preferRelativeResize="0"/>
          <p:nvPr/>
        </p:nvPicPr>
        <p:blipFill rotWithShape="1">
          <a:blip r:embed="rId6">
            <a:alphaModFix/>
          </a:blip>
          <a:srcRect b="0" l="0" r="0" t="0"/>
          <a:stretch/>
        </p:blipFill>
        <p:spPr>
          <a:xfrm>
            <a:off x="9604988" y="1994673"/>
            <a:ext cx="327735" cy="327735"/>
          </a:xfrm>
          <a:prstGeom prst="rect">
            <a:avLst/>
          </a:prstGeom>
          <a:noFill/>
          <a:ln>
            <a:noFill/>
          </a:ln>
        </p:spPr>
      </p:pic>
      <p:pic>
        <p:nvPicPr>
          <p:cNvPr id="425" name="Google Shape;425;g116f2f1a040_7_108"/>
          <p:cNvPicPr preferRelativeResize="0"/>
          <p:nvPr/>
        </p:nvPicPr>
        <p:blipFill rotWithShape="1">
          <a:blip r:embed="rId6">
            <a:alphaModFix/>
          </a:blip>
          <a:srcRect b="0" l="0" r="0" t="0"/>
          <a:stretch/>
        </p:blipFill>
        <p:spPr>
          <a:xfrm>
            <a:off x="9604988" y="3644825"/>
            <a:ext cx="327735" cy="3277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g116e922a2d1_11_183"/>
          <p:cNvPicPr preferRelativeResize="0"/>
          <p:nvPr/>
        </p:nvPicPr>
        <p:blipFill rotWithShape="1">
          <a:blip r:embed="rId3">
            <a:alphaModFix/>
          </a:blip>
          <a:srcRect b="0" l="0" r="0" t="0"/>
          <a:stretch/>
        </p:blipFill>
        <p:spPr>
          <a:xfrm>
            <a:off x="6455952" y="2115840"/>
            <a:ext cx="5348801" cy="6686696"/>
          </a:xfrm>
          <a:prstGeom prst="rect">
            <a:avLst/>
          </a:prstGeom>
          <a:noFill/>
          <a:ln>
            <a:noFill/>
          </a:ln>
        </p:spPr>
      </p:pic>
      <p:pic>
        <p:nvPicPr>
          <p:cNvPr id="431" name="Google Shape;431;g116e922a2d1_11_183"/>
          <p:cNvPicPr preferRelativeResize="0"/>
          <p:nvPr/>
        </p:nvPicPr>
        <p:blipFill rotWithShape="1">
          <a:blip r:embed="rId3">
            <a:alphaModFix/>
          </a:blip>
          <a:srcRect b="0" l="0" r="0" t="0"/>
          <a:stretch/>
        </p:blipFill>
        <p:spPr>
          <a:xfrm>
            <a:off x="903732" y="2115840"/>
            <a:ext cx="5348801" cy="6686696"/>
          </a:xfrm>
          <a:prstGeom prst="rect">
            <a:avLst/>
          </a:prstGeom>
          <a:noFill/>
          <a:ln>
            <a:noFill/>
          </a:ln>
        </p:spPr>
      </p:pic>
      <p:sp>
        <p:nvSpPr>
          <p:cNvPr id="432" name="Google Shape;432;g116e922a2d1_11_183"/>
          <p:cNvSpPr/>
          <p:nvPr/>
        </p:nvSpPr>
        <p:spPr>
          <a:xfrm>
            <a:off x="1036172" y="3107769"/>
            <a:ext cx="5083800" cy="556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3" name="Google Shape;433;g116e922a2d1_11_183"/>
          <p:cNvSpPr/>
          <p:nvPr/>
        </p:nvSpPr>
        <p:spPr>
          <a:xfrm>
            <a:off x="6588389" y="3107770"/>
            <a:ext cx="5083800" cy="556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g116e922a2d1_11_183"/>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19</a:t>
            </a:r>
            <a:endParaRPr b="0" i="0" sz="1800" u="none" cap="none" strike="noStrike">
              <a:solidFill>
                <a:schemeClr val="dk1"/>
              </a:solidFill>
              <a:latin typeface="Calibri"/>
              <a:ea typeface="Calibri"/>
              <a:cs typeface="Calibri"/>
              <a:sym typeface="Calibri"/>
            </a:endParaRPr>
          </a:p>
        </p:txBody>
      </p:sp>
      <p:pic>
        <p:nvPicPr>
          <p:cNvPr id="435" name="Google Shape;435;g116e922a2d1_11_183"/>
          <p:cNvPicPr preferRelativeResize="0"/>
          <p:nvPr/>
        </p:nvPicPr>
        <p:blipFill rotWithShape="1">
          <a:blip r:embed="rId4">
            <a:alphaModFix/>
          </a:blip>
          <a:srcRect b="0" l="0" r="0" t="0"/>
          <a:stretch/>
        </p:blipFill>
        <p:spPr>
          <a:xfrm>
            <a:off x="15591624" y="9001124"/>
            <a:ext cx="2354124" cy="759800"/>
          </a:xfrm>
          <a:prstGeom prst="rect">
            <a:avLst/>
          </a:prstGeom>
          <a:noFill/>
          <a:ln>
            <a:noFill/>
          </a:ln>
        </p:spPr>
      </p:pic>
      <p:sp>
        <p:nvSpPr>
          <p:cNvPr id="436" name="Google Shape;436;g116e922a2d1_11_183"/>
          <p:cNvSpPr txBox="1"/>
          <p:nvPr/>
        </p:nvSpPr>
        <p:spPr>
          <a:xfrm>
            <a:off x="1528039" y="2388687"/>
            <a:ext cx="41001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01. 장애인 콜택시 추가 배치</a:t>
            </a:r>
            <a:endParaRPr b="1" i="0" sz="2300" u="none" cap="none" strike="noStrike">
              <a:solidFill>
                <a:schemeClr val="dk1"/>
              </a:solidFill>
              <a:latin typeface="Calibri"/>
              <a:ea typeface="Calibri"/>
              <a:cs typeface="Calibri"/>
              <a:sym typeface="Calibri"/>
            </a:endParaRPr>
          </a:p>
        </p:txBody>
      </p:sp>
      <p:sp>
        <p:nvSpPr>
          <p:cNvPr id="437" name="Google Shape;437;g116e922a2d1_11_183"/>
          <p:cNvSpPr txBox="1"/>
          <p:nvPr/>
        </p:nvSpPr>
        <p:spPr>
          <a:xfrm>
            <a:off x="1239592" y="3339920"/>
            <a:ext cx="46770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이용 횟수가 평균 (2,568회)보다 많은 06~16시에 추가로 배치하여 수요 충족</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주말보다 이용 횟수가 많은 평일 아침, 점심 시간대에 추가 배치하여 수요 충족</a:t>
            </a:r>
            <a:endParaRPr b="0" i="0" sz="1800" u="none" cap="none" strike="noStrike">
              <a:solidFill>
                <a:schemeClr val="dk1"/>
              </a:solidFill>
              <a:latin typeface="Calibri"/>
              <a:ea typeface="Calibri"/>
              <a:cs typeface="Calibri"/>
              <a:sym typeface="Calibri"/>
            </a:endParaRPr>
          </a:p>
        </p:txBody>
      </p:sp>
      <p:sp>
        <p:nvSpPr>
          <p:cNvPr id="438" name="Google Shape;438;g116e922a2d1_11_183"/>
          <p:cNvSpPr/>
          <p:nvPr/>
        </p:nvSpPr>
        <p:spPr>
          <a:xfrm>
            <a:off x="3124894" y="5953042"/>
            <a:ext cx="906600" cy="720600"/>
          </a:xfrm>
          <a:prstGeom prst="downArrow">
            <a:avLst>
              <a:gd fmla="val 50000" name="adj1"/>
              <a:gd fmla="val 54028" name="adj2"/>
            </a:avLst>
          </a:prstGeom>
          <a:solidFill>
            <a:srgbClr val="55A6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39" name="Google Shape;439;g116e922a2d1_11_183"/>
          <p:cNvPicPr preferRelativeResize="0"/>
          <p:nvPr/>
        </p:nvPicPr>
        <p:blipFill rotWithShape="1">
          <a:blip r:embed="rId3">
            <a:alphaModFix/>
          </a:blip>
          <a:srcRect b="0" l="0" r="0" t="0"/>
          <a:stretch/>
        </p:blipFill>
        <p:spPr>
          <a:xfrm>
            <a:off x="12008172" y="2115839"/>
            <a:ext cx="5348801" cy="6686696"/>
          </a:xfrm>
          <a:prstGeom prst="rect">
            <a:avLst/>
          </a:prstGeom>
          <a:noFill/>
          <a:ln>
            <a:noFill/>
          </a:ln>
        </p:spPr>
      </p:pic>
      <p:sp>
        <p:nvSpPr>
          <p:cNvPr id="440" name="Google Shape;440;g116e922a2d1_11_183"/>
          <p:cNvSpPr/>
          <p:nvPr/>
        </p:nvSpPr>
        <p:spPr>
          <a:xfrm>
            <a:off x="12140612" y="3107769"/>
            <a:ext cx="5083800" cy="5564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1" name="Google Shape;441;g116e922a2d1_11_183"/>
          <p:cNvSpPr txBox="1"/>
          <p:nvPr/>
        </p:nvSpPr>
        <p:spPr>
          <a:xfrm>
            <a:off x="1180002" y="7117068"/>
            <a:ext cx="46770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1" i="0" lang="en-US" sz="1800" u="none" cap="none" strike="noStrike">
                <a:solidFill>
                  <a:srgbClr val="0070C0"/>
                </a:solidFill>
                <a:latin typeface="Calibri"/>
                <a:ea typeface="Calibri"/>
                <a:cs typeface="Calibri"/>
                <a:sym typeface="Calibri"/>
              </a:rPr>
              <a:t>장애인 수요 예측 시스템</a:t>
            </a:r>
            <a:r>
              <a:rPr b="0" i="0" lang="en-US" sz="1800" u="none" cap="none" strike="noStrike">
                <a:solidFill>
                  <a:schemeClr val="dk1"/>
                </a:solidFill>
                <a:latin typeface="Calibri"/>
                <a:ea typeface="Calibri"/>
                <a:cs typeface="Calibri"/>
                <a:sym typeface="Calibri"/>
              </a:rPr>
              <a:t>을 도입하여</a:t>
            </a:r>
            <a:endParaRPr b="0" i="0" sz="1800" u="none" cap="none" strike="noStrike">
              <a:solidFill>
                <a:schemeClr val="dk1"/>
              </a:solidFill>
              <a:latin typeface="Calibri"/>
              <a:ea typeface="Calibri"/>
              <a:cs typeface="Calibri"/>
              <a:sym typeface="Calibri"/>
            </a:endParaRPr>
          </a:p>
          <a:p>
            <a:pPr indent="0" lvl="0" marL="0" marR="0" rtl="0" algn="ctr">
              <a:lnSpc>
                <a:spcPct val="150000"/>
              </a:lnSpc>
              <a:spcBef>
                <a:spcPts val="0"/>
              </a:spcBef>
              <a:spcAft>
                <a:spcPts val="0"/>
              </a:spcAft>
              <a:buClr>
                <a:srgbClr val="000000"/>
              </a:buClr>
              <a:buSzPts val="1800"/>
              <a:buFont typeface="Arial"/>
              <a:buNone/>
            </a:pPr>
            <a:r>
              <a:rPr b="1" i="0" lang="en-US" sz="1800" u="none" cap="none" strike="noStrike">
                <a:solidFill>
                  <a:srgbClr val="0070C0"/>
                </a:solidFill>
                <a:latin typeface="Calibri"/>
                <a:ea typeface="Calibri"/>
                <a:cs typeface="Calibri"/>
                <a:sym typeface="Calibri"/>
              </a:rPr>
              <a:t>요일 / 시간대별 수요를 정확하게 예측</a:t>
            </a:r>
            <a:r>
              <a:rPr b="0" i="0" lang="en-US" sz="1800" u="none" cap="none" strike="noStrike">
                <a:solidFill>
                  <a:schemeClr val="dk1"/>
                </a:solidFill>
                <a:latin typeface="Calibri"/>
                <a:ea typeface="Calibri"/>
                <a:cs typeface="Calibri"/>
                <a:sym typeface="Calibri"/>
              </a:rPr>
              <a:t>한다면 장애인의 만족률 상승 기대 가능</a:t>
            </a:r>
            <a:endParaRPr b="0" i="0" sz="1800" u="none" cap="none" strike="noStrike">
              <a:solidFill>
                <a:schemeClr val="dk1"/>
              </a:solidFill>
              <a:latin typeface="Calibri"/>
              <a:ea typeface="Calibri"/>
              <a:cs typeface="Calibri"/>
              <a:sym typeface="Calibri"/>
            </a:endParaRPr>
          </a:p>
        </p:txBody>
      </p:sp>
      <p:sp>
        <p:nvSpPr>
          <p:cNvPr id="442" name="Google Shape;442;g116e922a2d1_11_183"/>
          <p:cNvSpPr txBox="1"/>
          <p:nvPr/>
        </p:nvSpPr>
        <p:spPr>
          <a:xfrm>
            <a:off x="7023072" y="2390151"/>
            <a:ext cx="43035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02. 장애인 주차칸 증설 및 제언</a:t>
            </a:r>
            <a:endParaRPr b="1" i="0" sz="2300" u="none" cap="none" strike="noStrike">
              <a:solidFill>
                <a:schemeClr val="dk1"/>
              </a:solidFill>
              <a:latin typeface="Calibri"/>
              <a:ea typeface="Calibri"/>
              <a:cs typeface="Calibri"/>
              <a:sym typeface="Calibri"/>
            </a:endParaRPr>
          </a:p>
        </p:txBody>
      </p:sp>
      <p:sp>
        <p:nvSpPr>
          <p:cNvPr id="443" name="Google Shape;443;g116e922a2d1_11_183"/>
          <p:cNvSpPr txBox="1"/>
          <p:nvPr/>
        </p:nvSpPr>
        <p:spPr>
          <a:xfrm>
            <a:off x="6702342" y="4727396"/>
            <a:ext cx="4974000" cy="3694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동작구 내 장애인 주차칸 비율이 50%보다 ↓ </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동작구 내 장애인 주차칸 추가 증설 필요</a:t>
            </a:r>
            <a:endParaRPr b="1" i="0" sz="1800" u="none" cap="none" strike="noStrike">
              <a:solidFill>
                <a:srgbClr val="0070C0"/>
              </a:solidFill>
              <a:latin typeface="Calibri"/>
              <a:ea typeface="Calibri"/>
              <a:cs typeface="Calibri"/>
              <a:sym typeface="Calibri"/>
            </a:endParaRPr>
          </a:p>
          <a:p>
            <a:pPr indent="-171450" lvl="0" marL="285750" marR="0" rtl="0" algn="l">
              <a:lnSpc>
                <a:spcPct val="150000"/>
              </a:lnSpc>
              <a:spcBef>
                <a:spcPts val="0"/>
              </a:spcBef>
              <a:spcAft>
                <a:spcPts val="0"/>
              </a:spcAft>
              <a:buClr>
                <a:srgbClr val="000000"/>
              </a:buClr>
              <a:buSzPts val="1800"/>
              <a:buFont typeface="Arial"/>
              <a:buNone/>
            </a:pPr>
            <a:r>
              <a:t/>
            </a:r>
            <a:endParaRPr b="1" i="0" sz="1800" u="none" cap="none" strike="noStrike">
              <a:solidFill>
                <a:srgbClr val="0070C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1" i="0" lang="en-US" sz="1800" u="none" cap="none" strike="noStrike">
                <a:solidFill>
                  <a:srgbClr val="0070C0"/>
                </a:solidFill>
                <a:latin typeface="Calibri"/>
                <a:ea typeface="Calibri"/>
                <a:cs typeface="Calibri"/>
                <a:sym typeface="Calibri"/>
              </a:rPr>
              <a:t>민영주차장</a:t>
            </a:r>
            <a:r>
              <a:rPr b="0" i="0" lang="en-US" sz="1800" u="none" cap="none" strike="noStrike">
                <a:solidFill>
                  <a:schemeClr val="dk1"/>
                </a:solidFill>
                <a:latin typeface="Calibri"/>
                <a:ea typeface="Calibri"/>
                <a:cs typeface="Calibri"/>
                <a:sym typeface="Calibri"/>
              </a:rPr>
              <a:t>에 대해서도 최소한의 장애인 주차칸 법령이 필요</a:t>
            </a:r>
            <a:endParaRPr b="0" i="0" sz="1800" u="none" cap="none" strike="noStrike">
              <a:solidFill>
                <a:schemeClr val="dk1"/>
              </a:solidFill>
              <a:latin typeface="Calibri"/>
              <a:ea typeface="Calibri"/>
              <a:cs typeface="Calibri"/>
              <a:sym typeface="Calibri"/>
            </a:endParaRPr>
          </a:p>
          <a:p>
            <a:pPr indent="-171450" lvl="0" marL="285750" marR="0" rtl="0" algn="l">
              <a:lnSpc>
                <a:spcPct val="150000"/>
              </a:lnSpc>
              <a:spcBef>
                <a:spcPts val="0"/>
              </a:spcBef>
              <a:spcAft>
                <a:spcPts val="0"/>
              </a:spcAft>
              <a:buClr>
                <a:srgbClr val="000000"/>
              </a:buClr>
              <a:buSzPts val="1800"/>
              <a:buFont typeface="Arial"/>
              <a:buNone/>
            </a:pPr>
            <a:r>
              <a:t/>
            </a:r>
            <a:endParaRPr b="1" i="0" sz="1800" u="none" cap="none" strike="noStrike">
              <a:solidFill>
                <a:srgbClr val="0070C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주차장 별 장애인 주차칸 개수 파악 어려움. 주차칸에 </a:t>
            </a:r>
            <a:r>
              <a:rPr b="1" i="0" lang="en-US" sz="1800" u="none" cap="none" strike="noStrike">
                <a:solidFill>
                  <a:srgbClr val="0070C0"/>
                </a:solidFill>
                <a:latin typeface="Calibri"/>
                <a:ea typeface="Calibri"/>
                <a:cs typeface="Calibri"/>
                <a:sym typeface="Calibri"/>
              </a:rPr>
              <a:t>IoT 센서를 장착하여 실시간 관리</a:t>
            </a:r>
            <a:r>
              <a:rPr b="0" i="0" lang="en-US" sz="1800" u="none" cap="none" strike="noStrike">
                <a:solidFill>
                  <a:schemeClr val="dk1"/>
                </a:solidFill>
                <a:latin typeface="Calibri"/>
                <a:ea typeface="Calibri"/>
                <a:cs typeface="Calibri"/>
                <a:sym typeface="Calibri"/>
              </a:rPr>
              <a:t>를 통해 주차(교통)에 대한 편의성 상승 기대</a:t>
            </a:r>
            <a:endParaRPr b="0" i="0" sz="1800" u="none" cap="none" strike="noStrike">
              <a:solidFill>
                <a:schemeClr val="dk1"/>
              </a:solidFill>
              <a:latin typeface="Calibri"/>
              <a:ea typeface="Calibri"/>
              <a:cs typeface="Calibri"/>
              <a:sym typeface="Calibri"/>
            </a:endParaRPr>
          </a:p>
        </p:txBody>
      </p:sp>
      <p:sp>
        <p:nvSpPr>
          <p:cNvPr id="444" name="Google Shape;444;g116e922a2d1_11_183"/>
          <p:cNvSpPr/>
          <p:nvPr/>
        </p:nvSpPr>
        <p:spPr>
          <a:xfrm>
            <a:off x="6702342" y="3258062"/>
            <a:ext cx="4856100" cy="1158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g116e922a2d1_11_183"/>
          <p:cNvSpPr txBox="1"/>
          <p:nvPr/>
        </p:nvSpPr>
        <p:spPr>
          <a:xfrm>
            <a:off x="6878310" y="3341189"/>
            <a:ext cx="4504200" cy="1008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Noto Sans Symbols"/>
              <a:buChar char="✔"/>
            </a:pPr>
            <a:r>
              <a:rPr b="0" i="0" lang="en-US" sz="1300" u="none" cap="none" strike="noStrike">
                <a:solidFill>
                  <a:schemeClr val="dk1"/>
                </a:solidFill>
                <a:latin typeface="Calibri"/>
                <a:ea typeface="Calibri"/>
                <a:cs typeface="Calibri"/>
                <a:sym typeface="Calibri"/>
              </a:rPr>
              <a:t>법령 : 주차장법 시행 규칙에 따라 공영주차장에 법령 적용, 민영주차장을 제외하고 공영주차장 (노외, 노상, 부설)에 대해 적용</a:t>
            </a:r>
            <a:endParaRPr b="0" i="0" sz="1300" u="none" cap="none" strike="noStrike">
              <a:solidFill>
                <a:schemeClr val="dk1"/>
              </a:solidFill>
              <a:latin typeface="Calibri"/>
              <a:ea typeface="Calibri"/>
              <a:cs typeface="Calibri"/>
              <a:sym typeface="Calibri"/>
            </a:endParaRPr>
          </a:p>
        </p:txBody>
      </p:sp>
      <p:pic>
        <p:nvPicPr>
          <p:cNvPr id="446" name="Google Shape;446;g116e922a2d1_11_183"/>
          <p:cNvPicPr preferRelativeResize="0"/>
          <p:nvPr/>
        </p:nvPicPr>
        <p:blipFill rotWithShape="1">
          <a:blip r:embed="rId3">
            <a:alphaModFix/>
          </a:blip>
          <a:srcRect b="0" l="0" r="0" t="0"/>
          <a:stretch/>
        </p:blipFill>
        <p:spPr>
          <a:xfrm>
            <a:off x="0" y="550725"/>
            <a:ext cx="954024" cy="477001"/>
          </a:xfrm>
          <a:prstGeom prst="rect">
            <a:avLst/>
          </a:prstGeom>
          <a:noFill/>
          <a:ln>
            <a:noFill/>
          </a:ln>
        </p:spPr>
      </p:pic>
      <p:sp>
        <p:nvSpPr>
          <p:cNvPr id="447" name="Google Shape;447;g116e922a2d1_11_183"/>
          <p:cNvSpPr txBox="1"/>
          <p:nvPr/>
        </p:nvSpPr>
        <p:spPr>
          <a:xfrm>
            <a:off x="12530810" y="2390064"/>
            <a:ext cx="43035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03. 지하철 내 편의시설 추가 설치 </a:t>
            </a:r>
            <a:endParaRPr b="1" i="0" sz="2300" u="none" cap="none" strike="noStrike">
              <a:solidFill>
                <a:schemeClr val="dk1"/>
              </a:solidFill>
              <a:latin typeface="Calibri"/>
              <a:ea typeface="Calibri"/>
              <a:cs typeface="Calibri"/>
              <a:sym typeface="Calibri"/>
            </a:endParaRPr>
          </a:p>
        </p:txBody>
      </p:sp>
      <p:sp>
        <p:nvSpPr>
          <p:cNvPr id="448" name="Google Shape;448;g116e922a2d1_11_183"/>
          <p:cNvSpPr txBox="1"/>
          <p:nvPr/>
        </p:nvSpPr>
        <p:spPr>
          <a:xfrm>
            <a:off x="12344025" y="3332638"/>
            <a:ext cx="46770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휠체어 리프트 : 강서구, 도봉구, 강북구, 송파구</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휠체어 급속 충전기 : 강서구, 관악구, 도봉구</a:t>
            </a:r>
            <a:endParaRPr b="0" i="0" sz="1800" u="none" cap="none" strike="noStrike">
              <a:solidFill>
                <a:schemeClr val="dk1"/>
              </a:solidFill>
              <a:latin typeface="Calibri"/>
              <a:ea typeface="Calibri"/>
              <a:cs typeface="Calibri"/>
              <a:sym typeface="Calibri"/>
            </a:endParaRPr>
          </a:p>
        </p:txBody>
      </p:sp>
      <p:sp>
        <p:nvSpPr>
          <p:cNvPr id="449" name="Google Shape;449;g116e922a2d1_11_183"/>
          <p:cNvSpPr txBox="1"/>
          <p:nvPr/>
        </p:nvSpPr>
        <p:spPr>
          <a:xfrm>
            <a:off x="12344025" y="5027213"/>
            <a:ext cx="4677000" cy="369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지하철 승강기 : 강북구, 관악구, 도봉구 </a:t>
            </a:r>
            <a:endParaRPr b="0" i="0" sz="1800" u="none" cap="none" strike="noStrike">
              <a:solidFill>
                <a:schemeClr val="dk1"/>
              </a:solidFill>
              <a:latin typeface="Calibri"/>
              <a:ea typeface="Calibri"/>
              <a:cs typeface="Calibri"/>
              <a:sym typeface="Calibri"/>
            </a:endParaRPr>
          </a:p>
        </p:txBody>
      </p:sp>
      <p:sp>
        <p:nvSpPr>
          <p:cNvPr id="450" name="Google Shape;450;g116e922a2d1_11_183"/>
          <p:cNvSpPr txBox="1"/>
          <p:nvPr/>
        </p:nvSpPr>
        <p:spPr>
          <a:xfrm>
            <a:off x="12344075" y="6000838"/>
            <a:ext cx="4677000" cy="1616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장애인의 권리 중 장소의 접근성 향상을 목표로 승강기 / 휠체어 충전 등 장애인 편의시설 이용이 가능한 곳의 </a:t>
            </a:r>
            <a:r>
              <a:rPr b="1" i="0" lang="en-US" sz="1800" u="none" cap="none" strike="noStrike">
                <a:solidFill>
                  <a:srgbClr val="0070C0"/>
                </a:solidFill>
                <a:latin typeface="Calibri"/>
                <a:ea typeface="Calibri"/>
                <a:cs typeface="Calibri"/>
                <a:sym typeface="Calibri"/>
              </a:rPr>
              <a:t>위치 안내 시스템</a:t>
            </a:r>
            <a:r>
              <a:rPr b="0" i="0" lang="en-US" sz="1800" u="none" cap="none" strike="noStrike">
                <a:solidFill>
                  <a:schemeClr val="dk1"/>
                </a:solidFill>
                <a:latin typeface="Calibri"/>
                <a:ea typeface="Calibri"/>
                <a:cs typeface="Calibri"/>
                <a:sym typeface="Calibri"/>
              </a:rPr>
              <a:t>의 지원이 동반된다면</a:t>
            </a:r>
            <a:r>
              <a:rPr b="1" i="0" lang="en-US" sz="1800" u="none" cap="none" strike="noStrike">
                <a:solidFill>
                  <a:srgbClr val="0070C0"/>
                </a:solidFill>
                <a:latin typeface="Calibri"/>
                <a:ea typeface="Calibri"/>
                <a:cs typeface="Calibri"/>
                <a:sym typeface="Calibri"/>
              </a:rPr>
              <a:t> 이용자 접근성 제고</a:t>
            </a:r>
            <a:r>
              <a:rPr b="0" i="0" lang="en-US" sz="1800" u="none" cap="none" strike="noStrike">
                <a:solidFill>
                  <a:schemeClr val="dk1"/>
                </a:solidFill>
                <a:latin typeface="Calibri"/>
                <a:ea typeface="Calibri"/>
                <a:cs typeface="Calibri"/>
                <a:sym typeface="Calibri"/>
              </a:rPr>
              <a:t>를 꾀할 수 있음 </a:t>
            </a:r>
            <a:endParaRPr b="0" i="0" sz="1800" u="none" cap="none" strike="noStrike">
              <a:solidFill>
                <a:schemeClr val="dk1"/>
              </a:solidFill>
              <a:latin typeface="Calibri"/>
              <a:ea typeface="Calibri"/>
              <a:cs typeface="Calibri"/>
              <a:sym typeface="Calibri"/>
            </a:endParaRPr>
          </a:p>
        </p:txBody>
      </p:sp>
      <p:sp>
        <p:nvSpPr>
          <p:cNvPr id="451" name="Google Shape;451;g116e922a2d1_11_183"/>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3200" u="none" cap="none" strike="noStrike">
                <a:solidFill>
                  <a:schemeClr val="dk1"/>
                </a:solidFill>
                <a:latin typeface="Arial"/>
                <a:ea typeface="Arial"/>
                <a:cs typeface="Arial"/>
                <a:sym typeface="Arial"/>
              </a:rPr>
              <a:t>향후 개선사항 | 기대효과</a:t>
            </a:r>
            <a:endParaRPr b="1" i="0" sz="3200" u="none" cap="none" strike="noStrike">
              <a:solidFill>
                <a:schemeClr val="dk1"/>
              </a:solidFill>
              <a:latin typeface="Calibri"/>
              <a:ea typeface="Calibri"/>
              <a:cs typeface="Calibri"/>
              <a:sym typeface="Calibri"/>
            </a:endParaRPr>
          </a:p>
        </p:txBody>
      </p:sp>
      <p:sp>
        <p:nvSpPr>
          <p:cNvPr id="452" name="Google Shape;452;g116e922a2d1_11_183"/>
          <p:cNvSpPr txBox="1"/>
          <p:nvPr/>
        </p:nvSpPr>
        <p:spPr>
          <a:xfrm>
            <a:off x="1202145" y="1158025"/>
            <a:ext cx="6171300" cy="446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800"/>
              <a:buFont typeface="Arial"/>
              <a:buNone/>
            </a:pPr>
            <a:r>
              <a:rPr lang="en-US" sz="2300">
                <a:solidFill>
                  <a:schemeClr val="dk1"/>
                </a:solidFill>
                <a:highlight>
                  <a:schemeClr val="lt1"/>
                </a:highlight>
              </a:rPr>
              <a:t>장애인 교통 편의시설</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pic>
        <p:nvPicPr>
          <p:cNvPr id="98" name="Google Shape;98;p2"/>
          <p:cNvPicPr preferRelativeResize="0"/>
          <p:nvPr/>
        </p:nvPicPr>
        <p:blipFill rotWithShape="1">
          <a:blip r:embed="rId3">
            <a:alphaModFix/>
          </a:blip>
          <a:srcRect b="0" l="0" r="0" t="0"/>
          <a:stretch/>
        </p:blipFill>
        <p:spPr>
          <a:xfrm rot="5400000">
            <a:off x="7169593" y="5306598"/>
            <a:ext cx="8356053" cy="9524"/>
          </a:xfrm>
          <a:prstGeom prst="rect">
            <a:avLst/>
          </a:prstGeom>
          <a:noFill/>
          <a:ln>
            <a:noFill/>
          </a:ln>
        </p:spPr>
      </p:pic>
      <p:sp>
        <p:nvSpPr>
          <p:cNvPr id="99" name="Google Shape;99;p2"/>
          <p:cNvSpPr txBox="1"/>
          <p:nvPr/>
        </p:nvSpPr>
        <p:spPr>
          <a:xfrm>
            <a:off x="6770846" y="3954925"/>
            <a:ext cx="3838500" cy="526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50"/>
              <a:buFont typeface="Arial"/>
              <a:buNone/>
            </a:pPr>
            <a:r>
              <a:rPr b="1" i="0" lang="en-US" sz="1700" u="none" cap="none" strike="noStrike">
                <a:solidFill>
                  <a:schemeClr val="dk1"/>
                </a:solidFill>
                <a:highlight>
                  <a:srgbClr val="FFFFFF"/>
                </a:highlight>
                <a:latin typeface="Arial"/>
                <a:ea typeface="Arial"/>
                <a:cs typeface="Arial"/>
                <a:sym typeface="Arial"/>
              </a:rPr>
              <a:t>“I often wish that more people understand the invisible side of things”</a:t>
            </a:r>
            <a:endParaRPr b="1" i="0" sz="170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050"/>
              <a:buFont typeface="Arial"/>
              <a:buNone/>
            </a:pPr>
            <a:r>
              <a:t/>
            </a:r>
            <a:endParaRPr b="1" i="0" sz="135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050"/>
              <a:buFont typeface="Arial"/>
              <a:buNone/>
            </a:pPr>
            <a:r>
              <a:t/>
            </a:r>
            <a:endParaRPr b="1" i="0" sz="135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050"/>
              <a:buFont typeface="Arial"/>
              <a:buNone/>
            </a:pPr>
            <a:r>
              <a:rPr b="1" i="0" lang="en-US" sz="1350" u="none" cap="none" strike="noStrike">
                <a:solidFill>
                  <a:schemeClr val="dk1"/>
                </a:solidFill>
                <a:highlight>
                  <a:srgbClr val="FFFFFF"/>
                </a:highlight>
                <a:latin typeface="Arial"/>
                <a:ea typeface="Arial"/>
                <a:cs typeface="Arial"/>
                <a:sym typeface="Arial"/>
              </a:rPr>
              <a:t>Lorem Ipsum</a:t>
            </a:r>
            <a:r>
              <a:rPr b="0" i="0" lang="en-US" sz="1350" u="none" cap="none" strike="noStrike">
                <a:solidFill>
                  <a:schemeClr val="dk1"/>
                </a:solidFill>
                <a:highlight>
                  <a:srgbClr val="FFFFFF"/>
                </a:highlight>
                <a:latin typeface="Arial"/>
                <a:ea typeface="Arial"/>
                <a:cs typeface="Arial"/>
                <a:sym typeface="Arial"/>
              </a:rP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b="0" i="0" sz="135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050"/>
              <a:buFont typeface="Arial"/>
              <a:buNone/>
            </a:pPr>
            <a:r>
              <a:t/>
            </a:r>
            <a:endParaRPr b="0" i="0" sz="1350" u="none" cap="none" strike="noStrike">
              <a:solidFill>
                <a:schemeClr val="dk1"/>
              </a:solidFill>
              <a:highlight>
                <a:srgbClr val="FFFFFF"/>
              </a:highlight>
              <a:latin typeface="Arial"/>
              <a:ea typeface="Arial"/>
              <a:cs typeface="Arial"/>
              <a:sym typeface="Arial"/>
            </a:endParaRPr>
          </a:p>
          <a:p>
            <a:pPr indent="-314325" lvl="0" marL="457200" marR="0" rtl="0" algn="just">
              <a:lnSpc>
                <a:spcPct val="115000"/>
              </a:lnSpc>
              <a:spcBef>
                <a:spcPts val="0"/>
              </a:spcBef>
              <a:spcAft>
                <a:spcPts val="0"/>
              </a:spcAft>
              <a:buClr>
                <a:schemeClr val="dk1"/>
              </a:buClr>
              <a:buSzPts val="1350"/>
              <a:buFont typeface="Arial"/>
              <a:buChar char="-"/>
            </a:pPr>
            <a:r>
              <a:rPr lang="en-US" sz="1350">
                <a:solidFill>
                  <a:schemeClr val="dk1"/>
                </a:solidFill>
                <a:highlight>
                  <a:srgbClr val="FFFFFF"/>
                </a:highlight>
              </a:rPr>
              <a:t>핸디나비 웹사이트 스크린샷</a:t>
            </a:r>
            <a:endParaRPr sz="1350">
              <a:solidFill>
                <a:schemeClr val="dk1"/>
              </a:solidFill>
              <a:highlight>
                <a:srgbClr val="FFFFFF"/>
              </a:highlight>
            </a:endParaRPr>
          </a:p>
          <a:p>
            <a:pPr indent="-314325" lvl="0" marL="457200" marR="0" rtl="0" algn="just">
              <a:lnSpc>
                <a:spcPct val="115000"/>
              </a:lnSpc>
              <a:spcBef>
                <a:spcPts val="0"/>
              </a:spcBef>
              <a:spcAft>
                <a:spcPts val="0"/>
              </a:spcAft>
              <a:buClr>
                <a:schemeClr val="dk1"/>
              </a:buClr>
              <a:buSzPts val="1350"/>
              <a:buChar char="-"/>
            </a:pPr>
            <a:r>
              <a:rPr lang="en-US" sz="1350">
                <a:solidFill>
                  <a:schemeClr val="dk1"/>
                </a:solidFill>
                <a:highlight>
                  <a:srgbClr val="FFFFFF"/>
                </a:highlight>
              </a:rPr>
              <a:t>핸디나비의 목적 (감성글귀)</a:t>
            </a:r>
            <a:endParaRPr sz="1350">
              <a:solidFill>
                <a:schemeClr val="dk1"/>
              </a:solidFill>
              <a:highlight>
                <a:srgbClr val="FFFFFF"/>
              </a:highlight>
            </a:endParaRPr>
          </a:p>
          <a:p>
            <a:pPr indent="-314325" lvl="0" marL="457200" marR="0" rtl="0" algn="just">
              <a:lnSpc>
                <a:spcPct val="115000"/>
              </a:lnSpc>
              <a:spcBef>
                <a:spcPts val="0"/>
              </a:spcBef>
              <a:spcAft>
                <a:spcPts val="0"/>
              </a:spcAft>
              <a:buClr>
                <a:schemeClr val="dk1"/>
              </a:buClr>
              <a:buSzPts val="1350"/>
              <a:buChar char="-"/>
            </a:pPr>
            <a:r>
              <a:rPr lang="en-US" sz="1350">
                <a:solidFill>
                  <a:schemeClr val="dk1"/>
                </a:solidFill>
                <a:highlight>
                  <a:srgbClr val="FFFFFF"/>
                </a:highlight>
              </a:rPr>
              <a:t>위드클라우드 사용</a:t>
            </a:r>
            <a:endParaRPr b="0" i="0" sz="1350" u="none" cap="none" strike="noStrike">
              <a:solidFill>
                <a:schemeClr val="dk1"/>
              </a:solidFill>
              <a:highlight>
                <a:srgbClr val="FFFFFF"/>
              </a:highlight>
              <a:latin typeface="Arial"/>
              <a:ea typeface="Arial"/>
              <a:cs typeface="Arial"/>
              <a:sym typeface="Arial"/>
            </a:endParaRPr>
          </a:p>
          <a:p>
            <a:pPr indent="0" lvl="0" marL="0" marR="0" rtl="0" algn="just">
              <a:lnSpc>
                <a:spcPct val="100000"/>
              </a:lnSpc>
              <a:spcBef>
                <a:spcPts val="1100"/>
              </a:spcBef>
              <a:spcAft>
                <a:spcPts val="0"/>
              </a:spcAft>
              <a:buClr>
                <a:srgbClr val="000000"/>
              </a:buClr>
              <a:buSzPts val="1050"/>
              <a:buFont typeface="Arial"/>
              <a:buNone/>
            </a:pPr>
            <a:r>
              <a:t/>
            </a:r>
            <a:endParaRPr b="0" i="0" sz="1350" u="none" cap="none" strike="noStrike">
              <a:solidFill>
                <a:schemeClr val="dk1"/>
              </a:solidFill>
              <a:highlight>
                <a:srgbClr val="FFFFFF"/>
              </a:highlight>
              <a:latin typeface="Arial"/>
              <a:ea typeface="Arial"/>
              <a:cs typeface="Arial"/>
              <a:sym typeface="Arial"/>
            </a:endParaRPr>
          </a:p>
        </p:txBody>
      </p:sp>
      <p:grpSp>
        <p:nvGrpSpPr>
          <p:cNvPr id="100" name="Google Shape;100;p2"/>
          <p:cNvGrpSpPr/>
          <p:nvPr/>
        </p:nvGrpSpPr>
        <p:grpSpPr>
          <a:xfrm>
            <a:off x="11808667" y="1576276"/>
            <a:ext cx="6171300" cy="1695883"/>
            <a:chOff x="11808667" y="1576276"/>
            <a:chExt cx="6171300" cy="1695883"/>
          </a:xfrm>
        </p:grpSpPr>
        <p:sp>
          <p:nvSpPr>
            <p:cNvPr id="101" name="Google Shape;101;p2"/>
            <p:cNvSpPr txBox="1"/>
            <p:nvPr/>
          </p:nvSpPr>
          <p:spPr>
            <a:xfrm>
              <a:off x="11808667" y="1576276"/>
              <a:ext cx="61713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FRONT END/BACK END/</a:t>
              </a:r>
              <a:r>
                <a:rPr lang="en-US" sz="2100"/>
                <a:t>STATISTICS</a:t>
              </a:r>
              <a:r>
                <a:rPr b="0" i="0" lang="en-US" sz="2100" u="none" cap="none" strike="noStrike">
                  <a:solidFill>
                    <a:srgbClr val="000000"/>
                  </a:solidFill>
                  <a:latin typeface="Arial"/>
                  <a:ea typeface="Arial"/>
                  <a:cs typeface="Arial"/>
                  <a:sym typeface="Arial"/>
                </a:rPr>
                <a:t>  </a:t>
              </a:r>
              <a:endParaRPr b="0" i="0" sz="2100" u="none" cap="none" strike="noStrike">
                <a:solidFill>
                  <a:schemeClr val="dk1"/>
                </a:solidFill>
                <a:latin typeface="Calibri"/>
                <a:ea typeface="Calibri"/>
                <a:cs typeface="Calibri"/>
                <a:sym typeface="Calibri"/>
              </a:endParaRPr>
            </a:p>
          </p:txBody>
        </p:sp>
        <p:grpSp>
          <p:nvGrpSpPr>
            <p:cNvPr id="102" name="Google Shape;102;p2"/>
            <p:cNvGrpSpPr/>
            <p:nvPr/>
          </p:nvGrpSpPr>
          <p:grpSpPr>
            <a:xfrm>
              <a:off x="11903905" y="2071559"/>
              <a:ext cx="5571543" cy="1200600"/>
              <a:chOff x="11903905" y="2071559"/>
              <a:chExt cx="5571543" cy="1200600"/>
            </a:xfrm>
          </p:grpSpPr>
          <p:sp>
            <p:nvSpPr>
              <p:cNvPr id="103" name="Google Shape;103;p2"/>
              <p:cNvSpPr txBox="1"/>
              <p:nvPr/>
            </p:nvSpPr>
            <p:spPr>
              <a:xfrm>
                <a:off x="11903905" y="2071559"/>
                <a:ext cx="21144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Folium</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HTML</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JQuery</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2"/>
              <p:cNvSpPr txBox="1"/>
              <p:nvPr/>
            </p:nvSpPr>
            <p:spPr>
              <a:xfrm>
                <a:off x="13632476" y="2071559"/>
                <a:ext cx="21144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lang="en-US" sz="1800"/>
                  <a:t>Java Script</a:t>
                </a:r>
                <a:endParaRPr sz="1800"/>
              </a:p>
              <a:p>
                <a:pPr indent="0" lvl="0" marL="0" marR="0" rtl="0" algn="l">
                  <a:lnSpc>
                    <a:spcPct val="100000"/>
                  </a:lnSpc>
                  <a:spcBef>
                    <a:spcPts val="0"/>
                  </a:spcBef>
                  <a:spcAft>
                    <a:spcPts val="0"/>
                  </a:spcAft>
                  <a:buClr>
                    <a:srgbClr val="000000"/>
                  </a:buClr>
                  <a:buSzPts val="1600"/>
                  <a:buFont typeface="Arial"/>
                  <a:buNone/>
                </a:pPr>
                <a:r>
                  <a:rPr lang="en-US" sz="1800"/>
                  <a:t>Django</a:t>
                </a:r>
                <a:endParaRPr sz="1800"/>
              </a:p>
              <a:p>
                <a:pPr indent="0" lvl="0" marL="0" marR="0" rtl="0" algn="l">
                  <a:lnSpc>
                    <a:spcPct val="100000"/>
                  </a:lnSpc>
                  <a:spcBef>
                    <a:spcPts val="0"/>
                  </a:spcBef>
                  <a:spcAft>
                    <a:spcPts val="0"/>
                  </a:spcAft>
                  <a:buClr>
                    <a:srgbClr val="000000"/>
                  </a:buClr>
                  <a:buSzPts val="1600"/>
                  <a:buFont typeface="Arial"/>
                  <a:buNone/>
                </a:pPr>
                <a:r>
                  <a:rPr lang="en-US" sz="1800"/>
                  <a:t>Python</a:t>
                </a:r>
                <a:endParaRPr b="0" i="0" sz="1800" u="none" cap="none" strike="noStrike">
                  <a:solidFill>
                    <a:schemeClr val="dk1"/>
                  </a:solidFill>
                  <a:latin typeface="Calibri"/>
                  <a:ea typeface="Calibri"/>
                  <a:cs typeface="Calibri"/>
                  <a:sym typeface="Calibri"/>
                </a:endParaRPr>
              </a:p>
            </p:txBody>
          </p:sp>
          <p:sp>
            <p:nvSpPr>
              <p:cNvPr id="105" name="Google Shape;105;p2"/>
              <p:cNvSpPr txBox="1"/>
              <p:nvPr/>
            </p:nvSpPr>
            <p:spPr>
              <a:xfrm>
                <a:off x="15361048" y="2071559"/>
                <a:ext cx="21144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lang="en-US" sz="1800"/>
                  <a:t>WordCloud</a:t>
                </a:r>
                <a:endParaRPr sz="1800"/>
              </a:p>
              <a:p>
                <a:pPr indent="0" lvl="0" marL="0" marR="0" rtl="0" algn="l">
                  <a:lnSpc>
                    <a:spcPct val="100000"/>
                  </a:lnSpc>
                  <a:spcBef>
                    <a:spcPts val="0"/>
                  </a:spcBef>
                  <a:spcAft>
                    <a:spcPts val="0"/>
                  </a:spcAft>
                  <a:buClr>
                    <a:srgbClr val="000000"/>
                  </a:buClr>
                  <a:buSzPts val="1600"/>
                  <a:buFont typeface="Arial"/>
                  <a:buNone/>
                </a:pPr>
                <a:r>
                  <a:rPr lang="en-US" sz="1800"/>
                  <a:t>Scipy</a:t>
                </a:r>
                <a:endParaRPr sz="1800"/>
              </a:p>
              <a:p>
                <a:pPr indent="0" lvl="0" marL="0" marR="0" rtl="0" algn="l">
                  <a:lnSpc>
                    <a:spcPct val="100000"/>
                  </a:lnSpc>
                  <a:spcBef>
                    <a:spcPts val="0"/>
                  </a:spcBef>
                  <a:spcAft>
                    <a:spcPts val="0"/>
                  </a:spcAft>
                  <a:buClr>
                    <a:srgbClr val="000000"/>
                  </a:buClr>
                  <a:buSzPts val="1600"/>
                  <a:buFont typeface="Arial"/>
                  <a:buNone/>
                </a:pPr>
                <a:r>
                  <a:rPr lang="en-US" sz="1800"/>
                  <a:t>Plotly</a:t>
                </a:r>
                <a:endParaRPr sz="1800">
                  <a:solidFill>
                    <a:schemeClr val="dk1"/>
                  </a:solidFill>
                  <a:latin typeface="Calibri"/>
                  <a:ea typeface="Calibri"/>
                  <a:cs typeface="Calibri"/>
                  <a:sym typeface="Calibri"/>
                </a:endParaRPr>
              </a:p>
            </p:txBody>
          </p:sp>
        </p:grpSp>
      </p:grpSp>
      <p:grpSp>
        <p:nvGrpSpPr>
          <p:cNvPr id="106" name="Google Shape;106;p2"/>
          <p:cNvGrpSpPr/>
          <p:nvPr/>
        </p:nvGrpSpPr>
        <p:grpSpPr>
          <a:xfrm>
            <a:off x="11808667" y="4178127"/>
            <a:ext cx="4678500" cy="2249976"/>
            <a:chOff x="11808667" y="3720927"/>
            <a:chExt cx="4678500" cy="2249976"/>
          </a:xfrm>
        </p:grpSpPr>
        <p:sp>
          <p:nvSpPr>
            <p:cNvPr id="107" name="Google Shape;107;p2"/>
            <p:cNvSpPr txBox="1"/>
            <p:nvPr/>
          </p:nvSpPr>
          <p:spPr>
            <a:xfrm>
              <a:off x="11808667" y="3720927"/>
              <a:ext cx="46785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TEAM MEMBER</a:t>
              </a:r>
              <a:endParaRPr b="0" i="0" sz="2100" u="none" cap="none" strike="noStrike">
                <a:solidFill>
                  <a:schemeClr val="dk1"/>
                </a:solidFill>
                <a:latin typeface="Calibri"/>
                <a:ea typeface="Calibri"/>
                <a:cs typeface="Calibri"/>
                <a:sym typeface="Calibri"/>
              </a:endParaRPr>
            </a:p>
          </p:txBody>
        </p:sp>
        <p:grpSp>
          <p:nvGrpSpPr>
            <p:cNvPr id="108" name="Google Shape;108;p2"/>
            <p:cNvGrpSpPr/>
            <p:nvPr/>
          </p:nvGrpSpPr>
          <p:grpSpPr>
            <a:xfrm>
              <a:off x="11903905" y="4216203"/>
              <a:ext cx="4536947" cy="1754700"/>
              <a:chOff x="11903905" y="4216203"/>
              <a:chExt cx="4536947" cy="1754700"/>
            </a:xfrm>
          </p:grpSpPr>
          <p:sp>
            <p:nvSpPr>
              <p:cNvPr id="109" name="Google Shape;109;p2"/>
              <p:cNvSpPr txBox="1"/>
              <p:nvPr/>
            </p:nvSpPr>
            <p:spPr>
              <a:xfrm>
                <a:off x="11903905" y="4216203"/>
                <a:ext cx="21144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이재필</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성낙원</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최재영</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김경미</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박현수</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박혜인</a:t>
                </a:r>
                <a:endParaRPr b="0" i="0" sz="1800" u="none" cap="none" strike="noStrike">
                  <a:solidFill>
                    <a:srgbClr val="000000"/>
                  </a:solidFill>
                  <a:latin typeface="Arial"/>
                  <a:ea typeface="Arial"/>
                  <a:cs typeface="Arial"/>
                  <a:sym typeface="Arial"/>
                </a:endParaRPr>
              </a:p>
            </p:txBody>
          </p:sp>
          <p:sp>
            <p:nvSpPr>
              <p:cNvPr id="110" name="Google Shape;110;p2"/>
              <p:cNvSpPr txBox="1"/>
              <p:nvPr/>
            </p:nvSpPr>
            <p:spPr>
              <a:xfrm>
                <a:off x="13622952" y="4216203"/>
                <a:ext cx="28179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BE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FE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FE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EDA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EDA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EDA</a:t>
                </a:r>
                <a:endParaRPr b="0" i="0" sz="1800" u="none" cap="none" strike="noStrike">
                  <a:solidFill>
                    <a:srgbClr val="000000"/>
                  </a:solidFill>
                  <a:latin typeface="Arial"/>
                  <a:ea typeface="Arial"/>
                  <a:cs typeface="Arial"/>
                  <a:sym typeface="Arial"/>
                </a:endParaRPr>
              </a:p>
            </p:txBody>
          </p:sp>
        </p:grpSp>
      </p:grpSp>
      <p:sp>
        <p:nvSpPr>
          <p:cNvPr id="111" name="Google Shape;111;p2"/>
          <p:cNvSpPr txBox="1"/>
          <p:nvPr/>
        </p:nvSpPr>
        <p:spPr>
          <a:xfrm>
            <a:off x="11808667" y="7781990"/>
            <a:ext cx="45624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CONTACT</a:t>
            </a:r>
            <a:endParaRPr b="0" i="0" sz="2100" u="none" cap="none" strike="noStrike">
              <a:solidFill>
                <a:schemeClr val="dk1"/>
              </a:solidFill>
              <a:latin typeface="Calibri"/>
              <a:ea typeface="Calibri"/>
              <a:cs typeface="Calibri"/>
              <a:sym typeface="Calibri"/>
            </a:endParaRPr>
          </a:p>
        </p:txBody>
      </p:sp>
      <p:grpSp>
        <p:nvGrpSpPr>
          <p:cNvPr id="112" name="Google Shape;112;p2"/>
          <p:cNvGrpSpPr/>
          <p:nvPr/>
        </p:nvGrpSpPr>
        <p:grpSpPr>
          <a:xfrm>
            <a:off x="11903905" y="8246486"/>
            <a:ext cx="6141157" cy="923400"/>
            <a:chOff x="11903905" y="8246486"/>
            <a:chExt cx="6141157" cy="923400"/>
          </a:xfrm>
        </p:grpSpPr>
        <p:sp>
          <p:nvSpPr>
            <p:cNvPr id="113" name="Google Shape;113;p2"/>
            <p:cNvSpPr txBox="1"/>
            <p:nvPr/>
          </p:nvSpPr>
          <p:spPr>
            <a:xfrm>
              <a:off x="11903905" y="8246486"/>
              <a:ext cx="16728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Phone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E-mail</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Website</a:t>
              </a:r>
              <a:endParaRPr b="0" i="0" sz="1800" u="none" cap="none" strike="noStrike">
                <a:solidFill>
                  <a:schemeClr val="dk1"/>
                </a:solidFill>
                <a:latin typeface="Calibri"/>
                <a:ea typeface="Calibri"/>
                <a:cs typeface="Calibri"/>
                <a:sym typeface="Calibri"/>
              </a:endParaRPr>
            </a:p>
          </p:txBody>
        </p:sp>
        <p:sp>
          <p:nvSpPr>
            <p:cNvPr id="114" name="Google Shape;114;p2"/>
            <p:cNvSpPr txBox="1"/>
            <p:nvPr/>
          </p:nvSpPr>
          <p:spPr>
            <a:xfrm>
              <a:off x="13346762" y="8246486"/>
              <a:ext cx="46983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02-486-7942</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handinavi@handinavicorp.com</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800" u="none" cap="none" strike="noStrike">
                  <a:solidFill>
                    <a:srgbClr val="000000"/>
                  </a:solidFill>
                  <a:latin typeface="Arial"/>
                  <a:ea typeface="Arial"/>
                  <a:cs typeface="Arial"/>
                  <a:sym typeface="Arial"/>
                </a:rPr>
                <a:t>https://lc.multicampus.com</a:t>
              </a:r>
              <a:endParaRPr b="0" i="0" sz="1800" u="none" cap="none" strike="noStrike">
                <a:solidFill>
                  <a:schemeClr val="dk1"/>
                </a:solidFill>
                <a:latin typeface="Calibri"/>
                <a:ea typeface="Calibri"/>
                <a:cs typeface="Calibri"/>
                <a:sym typeface="Calibri"/>
              </a:endParaRPr>
            </a:p>
          </p:txBody>
        </p:sp>
      </p:grpSp>
      <p:sp>
        <p:nvSpPr>
          <p:cNvPr id="115" name="Google Shape;115;p2"/>
          <p:cNvSpPr txBox="1"/>
          <p:nvPr/>
        </p:nvSpPr>
        <p:spPr>
          <a:xfrm>
            <a:off x="6808931" y="3200771"/>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000000"/>
                </a:solidFill>
                <a:latin typeface="Arial"/>
                <a:ea typeface="Arial"/>
                <a:cs typeface="Arial"/>
                <a:sym typeface="Arial"/>
              </a:rPr>
              <a:t>핸디나비</a:t>
            </a:r>
            <a:endParaRPr b="0" i="0" sz="2500" u="none" cap="none" strike="noStrike">
              <a:solidFill>
                <a:schemeClr val="dk1"/>
              </a:solidFill>
              <a:latin typeface="Calibri"/>
              <a:ea typeface="Calibri"/>
              <a:cs typeface="Calibri"/>
              <a:sym typeface="Calibri"/>
            </a:endParaRPr>
          </a:p>
        </p:txBody>
      </p:sp>
      <p:grpSp>
        <p:nvGrpSpPr>
          <p:cNvPr id="116" name="Google Shape;116;p2"/>
          <p:cNvGrpSpPr/>
          <p:nvPr/>
        </p:nvGrpSpPr>
        <p:grpSpPr>
          <a:xfrm>
            <a:off x="6100243" y="1162477"/>
            <a:ext cx="327735" cy="854062"/>
            <a:chOff x="6100243" y="1162477"/>
            <a:chExt cx="327735" cy="854062"/>
          </a:xfrm>
        </p:grpSpPr>
        <p:pic>
          <p:nvPicPr>
            <p:cNvPr id="117" name="Google Shape;117;p2"/>
            <p:cNvPicPr preferRelativeResize="0"/>
            <p:nvPr/>
          </p:nvPicPr>
          <p:blipFill rotWithShape="1">
            <a:blip r:embed="rId4">
              <a:alphaModFix/>
            </a:blip>
            <a:srcRect b="0" l="0" r="0" t="0"/>
            <a:stretch/>
          </p:blipFill>
          <p:spPr>
            <a:xfrm>
              <a:off x="6100243" y="1162477"/>
              <a:ext cx="327735" cy="327735"/>
            </a:xfrm>
            <a:prstGeom prst="rect">
              <a:avLst/>
            </a:prstGeom>
            <a:noFill/>
            <a:ln>
              <a:noFill/>
            </a:ln>
          </p:spPr>
        </p:pic>
        <p:pic>
          <p:nvPicPr>
            <p:cNvPr id="118" name="Google Shape;118;p2"/>
            <p:cNvPicPr preferRelativeResize="0"/>
            <p:nvPr/>
          </p:nvPicPr>
          <p:blipFill rotWithShape="1">
            <a:blip r:embed="rId5">
              <a:alphaModFix/>
            </a:blip>
            <a:srcRect b="0" l="0" r="0" t="0"/>
            <a:stretch/>
          </p:blipFill>
          <p:spPr>
            <a:xfrm>
              <a:off x="6100243" y="1688804"/>
              <a:ext cx="327735" cy="327735"/>
            </a:xfrm>
            <a:prstGeom prst="rect">
              <a:avLst/>
            </a:prstGeom>
            <a:noFill/>
            <a:ln>
              <a:noFill/>
            </a:ln>
          </p:spPr>
        </p:pic>
      </p:grpSp>
      <p:sp>
        <p:nvSpPr>
          <p:cNvPr id="119" name="Google Shape;119;p2"/>
          <p:cNvSpPr txBox="1"/>
          <p:nvPr/>
        </p:nvSpPr>
        <p:spPr>
          <a:xfrm>
            <a:off x="3290925" y="4714675"/>
            <a:ext cx="1325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0" name="Google Shape;120;p2"/>
          <p:cNvPicPr preferRelativeResize="0"/>
          <p:nvPr/>
        </p:nvPicPr>
        <p:blipFill rotWithShape="1">
          <a:blip r:embed="rId6">
            <a:alphaModFix/>
          </a:blip>
          <a:srcRect b="0" l="0" r="0" t="0"/>
          <a:stretch/>
        </p:blipFill>
        <p:spPr>
          <a:xfrm>
            <a:off x="1124600" y="2438525"/>
            <a:ext cx="5209902" cy="7050850"/>
          </a:xfrm>
          <a:prstGeom prst="rect">
            <a:avLst/>
          </a:prstGeom>
          <a:noFill/>
          <a:ln>
            <a:noFill/>
          </a:ln>
        </p:spPr>
      </p:pic>
      <p:pic>
        <p:nvPicPr>
          <p:cNvPr id="121" name="Google Shape;121;p2"/>
          <p:cNvPicPr preferRelativeResize="0"/>
          <p:nvPr/>
        </p:nvPicPr>
        <p:blipFill rotWithShape="1">
          <a:blip r:embed="rId7">
            <a:alphaModFix/>
          </a:blip>
          <a:srcRect b="0" l="0" r="0" t="0"/>
          <a:stretch/>
        </p:blipFill>
        <p:spPr>
          <a:xfrm>
            <a:off x="895988" y="523613"/>
            <a:ext cx="54006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6" name="Shape 456"/>
        <p:cNvGrpSpPr/>
        <p:nvPr/>
      </p:nvGrpSpPr>
      <p:grpSpPr>
        <a:xfrm>
          <a:off x="0" y="0"/>
          <a:ext cx="0" cy="0"/>
          <a:chOff x="0" y="0"/>
          <a:chExt cx="0" cy="0"/>
        </a:xfrm>
      </p:grpSpPr>
      <p:sp>
        <p:nvSpPr>
          <p:cNvPr id="457" name="Google Shape;457;g116d531e49d_0_363"/>
          <p:cNvSpPr/>
          <p:nvPr/>
        </p:nvSpPr>
        <p:spPr>
          <a:xfrm>
            <a:off x="1282825" y="2019300"/>
            <a:ext cx="1531200" cy="585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58" name="Google Shape;458;g116d531e49d_0_363"/>
          <p:cNvPicPr preferRelativeResize="0"/>
          <p:nvPr/>
        </p:nvPicPr>
        <p:blipFill rotWithShape="1">
          <a:blip r:embed="rId3">
            <a:alphaModFix/>
          </a:blip>
          <a:srcRect b="0" l="0" r="0" t="0"/>
          <a:stretch/>
        </p:blipFill>
        <p:spPr>
          <a:xfrm>
            <a:off x="0" y="550725"/>
            <a:ext cx="954024" cy="477001"/>
          </a:xfrm>
          <a:prstGeom prst="rect">
            <a:avLst/>
          </a:prstGeom>
          <a:noFill/>
          <a:ln>
            <a:noFill/>
          </a:ln>
        </p:spPr>
      </p:pic>
      <p:sp>
        <p:nvSpPr>
          <p:cNvPr id="459" name="Google Shape;459;g116d531e49d_0_363"/>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3200" u="none" cap="none" strike="noStrike">
                <a:solidFill>
                  <a:schemeClr val="dk1"/>
                </a:solidFill>
                <a:latin typeface="Arial"/>
                <a:ea typeface="Arial"/>
                <a:cs typeface="Arial"/>
                <a:sym typeface="Arial"/>
              </a:rPr>
              <a:t>향후 개선사항 | 기대효과</a:t>
            </a:r>
            <a:endParaRPr b="1" i="0" sz="3200" u="none" cap="none" strike="noStrike">
              <a:solidFill>
                <a:schemeClr val="dk1"/>
              </a:solidFill>
              <a:latin typeface="Calibri"/>
              <a:ea typeface="Calibri"/>
              <a:cs typeface="Calibri"/>
              <a:sym typeface="Calibri"/>
            </a:endParaRPr>
          </a:p>
        </p:txBody>
      </p:sp>
      <p:sp>
        <p:nvSpPr>
          <p:cNvPr id="460" name="Google Shape;460;g116d531e49d_0_363"/>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000000"/>
                </a:solidFill>
                <a:latin typeface="Arial"/>
                <a:ea typeface="Arial"/>
                <a:cs typeface="Arial"/>
                <a:sym typeface="Arial"/>
              </a:rPr>
              <a:t>핸디나비 </a:t>
            </a:r>
            <a:r>
              <a:rPr lang="en-US" sz="2500"/>
              <a:t>웹</a:t>
            </a:r>
            <a:r>
              <a:rPr b="0" i="0" lang="en-US" sz="2500" u="none" cap="none" strike="noStrike">
                <a:solidFill>
                  <a:srgbClr val="000000"/>
                </a:solidFill>
                <a:latin typeface="Arial"/>
                <a:ea typeface="Arial"/>
                <a:cs typeface="Arial"/>
                <a:sym typeface="Arial"/>
              </a:rPr>
              <a:t>서비스 </a:t>
            </a:r>
            <a:r>
              <a:rPr lang="en-US" sz="2500"/>
              <a:t>안내</a:t>
            </a:r>
            <a:endParaRPr b="0" i="0" sz="2500" u="none" cap="none" strike="noStrike">
              <a:solidFill>
                <a:schemeClr val="dk1"/>
              </a:solidFill>
              <a:latin typeface="Calibri"/>
              <a:ea typeface="Calibri"/>
              <a:cs typeface="Calibri"/>
              <a:sym typeface="Calibri"/>
            </a:endParaRPr>
          </a:p>
        </p:txBody>
      </p:sp>
      <p:sp>
        <p:nvSpPr>
          <p:cNvPr id="461" name="Google Shape;461;g116d531e49d_0_363"/>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20</a:t>
            </a:r>
            <a:endParaRPr b="0" i="0" sz="1800" u="none" cap="none" strike="noStrike">
              <a:solidFill>
                <a:schemeClr val="dk1"/>
              </a:solidFill>
              <a:latin typeface="Calibri"/>
              <a:ea typeface="Calibri"/>
              <a:cs typeface="Calibri"/>
              <a:sym typeface="Calibri"/>
            </a:endParaRPr>
          </a:p>
        </p:txBody>
      </p:sp>
      <p:grpSp>
        <p:nvGrpSpPr>
          <p:cNvPr id="462" name="Google Shape;462;g116d531e49d_0_363"/>
          <p:cNvGrpSpPr/>
          <p:nvPr/>
        </p:nvGrpSpPr>
        <p:grpSpPr>
          <a:xfrm>
            <a:off x="922978" y="4498585"/>
            <a:ext cx="2767200" cy="1797024"/>
            <a:chOff x="1349698" y="4041385"/>
            <a:chExt cx="2767200" cy="1797024"/>
          </a:xfrm>
        </p:grpSpPr>
        <p:pic>
          <p:nvPicPr>
            <p:cNvPr id="463" name="Google Shape;463;g116d531e49d_0_363"/>
            <p:cNvPicPr preferRelativeResize="0"/>
            <p:nvPr/>
          </p:nvPicPr>
          <p:blipFill rotWithShape="1">
            <a:blip r:embed="rId4">
              <a:alphaModFix/>
            </a:blip>
            <a:srcRect b="0" l="0" r="0" t="0"/>
            <a:stretch/>
          </p:blipFill>
          <p:spPr>
            <a:xfrm>
              <a:off x="2077081" y="4041385"/>
              <a:ext cx="1220401" cy="1220401"/>
            </a:xfrm>
            <a:prstGeom prst="rect">
              <a:avLst/>
            </a:prstGeom>
            <a:noFill/>
            <a:ln>
              <a:noFill/>
            </a:ln>
            <a:effectLst>
              <a:outerShdw blurRad="50800" rotWithShape="0" algn="ctr" dir="2760000" dist="101600">
                <a:srgbClr val="000000">
                  <a:alpha val="9800"/>
                </a:srgbClr>
              </a:outerShdw>
            </a:effectLst>
          </p:spPr>
        </p:pic>
        <p:sp>
          <p:nvSpPr>
            <p:cNvPr id="464" name="Google Shape;464;g116d531e49d_0_363"/>
            <p:cNvSpPr txBox="1"/>
            <p:nvPr/>
          </p:nvSpPr>
          <p:spPr>
            <a:xfrm>
              <a:off x="1349698" y="5376709"/>
              <a:ext cx="276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Client</a:t>
              </a:r>
              <a:endParaRPr b="1" i="0" sz="2400" u="none" cap="none" strike="noStrike">
                <a:solidFill>
                  <a:srgbClr val="000000"/>
                </a:solidFill>
                <a:latin typeface="Arial"/>
                <a:ea typeface="Arial"/>
                <a:cs typeface="Arial"/>
                <a:sym typeface="Arial"/>
              </a:endParaRPr>
            </a:p>
          </p:txBody>
        </p:sp>
      </p:grpSp>
      <p:grpSp>
        <p:nvGrpSpPr>
          <p:cNvPr id="465" name="Google Shape;465;g116d531e49d_0_363"/>
          <p:cNvGrpSpPr/>
          <p:nvPr/>
        </p:nvGrpSpPr>
        <p:grpSpPr>
          <a:xfrm>
            <a:off x="13834317" y="2064920"/>
            <a:ext cx="2863500" cy="1780384"/>
            <a:chOff x="14349937" y="1739460"/>
            <a:chExt cx="2863500" cy="1780384"/>
          </a:xfrm>
        </p:grpSpPr>
        <p:sp>
          <p:nvSpPr>
            <p:cNvPr id="466" name="Google Shape;466;g116d531e49d_0_363"/>
            <p:cNvSpPr txBox="1"/>
            <p:nvPr/>
          </p:nvSpPr>
          <p:spPr>
            <a:xfrm>
              <a:off x="14349937" y="3058144"/>
              <a:ext cx="28635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DataBase</a:t>
              </a:r>
              <a:endParaRPr b="1" i="0" sz="2400" u="none" cap="none" strike="noStrike">
                <a:solidFill>
                  <a:srgbClr val="000000"/>
                </a:solidFill>
                <a:latin typeface="Arial"/>
                <a:ea typeface="Arial"/>
                <a:cs typeface="Arial"/>
                <a:sym typeface="Arial"/>
              </a:endParaRPr>
            </a:p>
          </p:txBody>
        </p:sp>
        <p:pic>
          <p:nvPicPr>
            <p:cNvPr id="467" name="Google Shape;467;g116d531e49d_0_363"/>
            <p:cNvPicPr preferRelativeResize="0"/>
            <p:nvPr/>
          </p:nvPicPr>
          <p:blipFill rotWithShape="1">
            <a:blip r:embed="rId5">
              <a:alphaModFix/>
            </a:blip>
            <a:srcRect b="0" l="0" r="0" t="0"/>
            <a:stretch/>
          </p:blipFill>
          <p:spPr>
            <a:xfrm>
              <a:off x="15144151" y="1739460"/>
              <a:ext cx="1220401" cy="1220401"/>
            </a:xfrm>
            <a:prstGeom prst="rect">
              <a:avLst/>
            </a:prstGeom>
            <a:noFill/>
            <a:ln>
              <a:noFill/>
            </a:ln>
            <a:effectLst>
              <a:outerShdw blurRad="50800" rotWithShape="0" algn="ctr" dir="2760000" dist="101600">
                <a:srgbClr val="000000">
                  <a:alpha val="9800"/>
                </a:srgbClr>
              </a:outerShdw>
            </a:effectLst>
          </p:spPr>
        </p:pic>
      </p:grpSp>
      <p:grpSp>
        <p:nvGrpSpPr>
          <p:cNvPr id="468" name="Google Shape;468;g116d531e49d_0_363"/>
          <p:cNvGrpSpPr/>
          <p:nvPr/>
        </p:nvGrpSpPr>
        <p:grpSpPr>
          <a:xfrm>
            <a:off x="10270336" y="4498585"/>
            <a:ext cx="2421000" cy="1782940"/>
            <a:chOff x="10481156" y="4041385"/>
            <a:chExt cx="2421000" cy="1782940"/>
          </a:xfrm>
        </p:grpSpPr>
        <p:pic>
          <p:nvPicPr>
            <p:cNvPr id="469" name="Google Shape;469;g116d531e49d_0_363"/>
            <p:cNvPicPr preferRelativeResize="0"/>
            <p:nvPr/>
          </p:nvPicPr>
          <p:blipFill rotWithShape="1">
            <a:blip r:embed="rId6">
              <a:alphaModFix/>
            </a:blip>
            <a:srcRect b="0" l="0" r="0" t="0"/>
            <a:stretch/>
          </p:blipFill>
          <p:spPr>
            <a:xfrm>
              <a:off x="11096710" y="4041385"/>
              <a:ext cx="1202924" cy="1202924"/>
            </a:xfrm>
            <a:prstGeom prst="rect">
              <a:avLst/>
            </a:prstGeom>
            <a:noFill/>
            <a:ln>
              <a:noFill/>
            </a:ln>
            <a:effectLst>
              <a:outerShdw blurRad="50800" rotWithShape="0" algn="ctr" dir="2760000" dist="101600">
                <a:srgbClr val="000000">
                  <a:alpha val="9800"/>
                </a:srgbClr>
              </a:outerShdw>
            </a:effectLst>
          </p:spPr>
        </p:pic>
        <p:sp>
          <p:nvSpPr>
            <p:cNvPr id="470" name="Google Shape;470;g116d531e49d_0_363"/>
            <p:cNvSpPr txBox="1"/>
            <p:nvPr/>
          </p:nvSpPr>
          <p:spPr>
            <a:xfrm>
              <a:off x="10481156" y="5362625"/>
              <a:ext cx="2421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Server</a:t>
              </a:r>
              <a:endParaRPr b="1" i="0" sz="2400" u="none" cap="none" strike="noStrike">
                <a:solidFill>
                  <a:srgbClr val="000000"/>
                </a:solidFill>
                <a:latin typeface="Arial"/>
                <a:ea typeface="Arial"/>
                <a:cs typeface="Arial"/>
                <a:sym typeface="Arial"/>
              </a:endParaRPr>
            </a:p>
          </p:txBody>
        </p:sp>
      </p:grpSp>
      <p:sp>
        <p:nvSpPr>
          <p:cNvPr id="471" name="Google Shape;471;g116d531e49d_0_363"/>
          <p:cNvSpPr/>
          <p:nvPr/>
        </p:nvSpPr>
        <p:spPr>
          <a:xfrm>
            <a:off x="3578677" y="4790969"/>
            <a:ext cx="6746700" cy="188400"/>
          </a:xfrm>
          <a:prstGeom prst="rightArrow">
            <a:avLst>
              <a:gd fmla="val 29254" name="adj1"/>
              <a:gd fmla="val 105959"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72" name="Google Shape;472;g116d531e49d_0_363"/>
          <p:cNvGrpSpPr/>
          <p:nvPr/>
        </p:nvGrpSpPr>
        <p:grpSpPr>
          <a:xfrm>
            <a:off x="13983375" y="7180322"/>
            <a:ext cx="2743200" cy="1346039"/>
            <a:chOff x="14370719" y="6715842"/>
            <a:chExt cx="2743200" cy="1346039"/>
          </a:xfrm>
        </p:grpSpPr>
        <p:sp>
          <p:nvSpPr>
            <p:cNvPr id="473" name="Google Shape;473;g116d531e49d_0_363"/>
            <p:cNvSpPr txBox="1"/>
            <p:nvPr/>
          </p:nvSpPr>
          <p:spPr>
            <a:xfrm>
              <a:off x="14370719" y="7600181"/>
              <a:ext cx="2743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Naver MAP API</a:t>
              </a:r>
              <a:endParaRPr b="1" i="0" sz="2400" u="none" cap="none" strike="noStrike">
                <a:solidFill>
                  <a:srgbClr val="000000"/>
                </a:solidFill>
                <a:latin typeface="Arial"/>
                <a:ea typeface="Arial"/>
                <a:cs typeface="Arial"/>
                <a:sym typeface="Arial"/>
              </a:endParaRPr>
            </a:p>
          </p:txBody>
        </p:sp>
        <p:pic>
          <p:nvPicPr>
            <p:cNvPr id="474" name="Google Shape;474;g116d531e49d_0_363"/>
            <p:cNvPicPr preferRelativeResize="0"/>
            <p:nvPr/>
          </p:nvPicPr>
          <p:blipFill rotWithShape="1">
            <a:blip r:embed="rId7">
              <a:alphaModFix/>
            </a:blip>
            <a:srcRect b="0" l="0" r="0" t="0"/>
            <a:stretch/>
          </p:blipFill>
          <p:spPr>
            <a:xfrm>
              <a:off x="15049318" y="6715842"/>
              <a:ext cx="1386000" cy="724499"/>
            </a:xfrm>
            <a:prstGeom prst="rect">
              <a:avLst/>
            </a:prstGeom>
            <a:noFill/>
            <a:ln>
              <a:noFill/>
            </a:ln>
            <a:effectLst>
              <a:outerShdw blurRad="50800" rotWithShape="0" algn="ctr" dir="2760000" dist="101600">
                <a:srgbClr val="000000">
                  <a:alpha val="9800"/>
                </a:srgbClr>
              </a:outerShdw>
            </a:effectLst>
          </p:spPr>
        </p:pic>
      </p:grpSp>
      <p:sp>
        <p:nvSpPr>
          <p:cNvPr id="475" name="Google Shape;475;g116d531e49d_0_363"/>
          <p:cNvSpPr/>
          <p:nvPr/>
        </p:nvSpPr>
        <p:spPr>
          <a:xfrm rot="10800000">
            <a:off x="3565078" y="5270882"/>
            <a:ext cx="6746700" cy="188400"/>
          </a:xfrm>
          <a:prstGeom prst="rightArrow">
            <a:avLst>
              <a:gd fmla="val 29254" name="adj1"/>
              <a:gd fmla="val 105959"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6" name="Google Shape;476;g116d531e49d_0_363"/>
          <p:cNvSpPr txBox="1"/>
          <p:nvPr/>
        </p:nvSpPr>
        <p:spPr>
          <a:xfrm>
            <a:off x="5958839" y="4419501"/>
            <a:ext cx="2103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Request</a:t>
            </a:r>
            <a:endParaRPr b="0" i="0" sz="2000" u="none" cap="none" strike="noStrike">
              <a:solidFill>
                <a:srgbClr val="000000"/>
              </a:solidFill>
              <a:latin typeface="Arial"/>
              <a:ea typeface="Arial"/>
              <a:cs typeface="Arial"/>
              <a:sym typeface="Arial"/>
            </a:endParaRPr>
          </a:p>
        </p:txBody>
      </p:sp>
      <p:grpSp>
        <p:nvGrpSpPr>
          <p:cNvPr id="477" name="Google Shape;477;g116d531e49d_0_363"/>
          <p:cNvGrpSpPr/>
          <p:nvPr/>
        </p:nvGrpSpPr>
        <p:grpSpPr>
          <a:xfrm>
            <a:off x="11290503" y="2798816"/>
            <a:ext cx="2677640" cy="1074297"/>
            <a:chOff x="11719604" y="2503541"/>
            <a:chExt cx="2677640" cy="1074297"/>
          </a:xfrm>
        </p:grpSpPr>
        <p:sp>
          <p:nvSpPr>
            <p:cNvPr id="478" name="Google Shape;478;g116d531e49d_0_363"/>
            <p:cNvSpPr/>
            <p:nvPr/>
          </p:nvSpPr>
          <p:spPr>
            <a:xfrm>
              <a:off x="11720944" y="2503541"/>
              <a:ext cx="2676300" cy="188400"/>
            </a:xfrm>
            <a:prstGeom prst="rightArrow">
              <a:avLst>
                <a:gd fmla="val 29254" name="adj1"/>
                <a:gd fmla="val 105959"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9" name="Google Shape;479;g116d531e49d_0_363"/>
            <p:cNvSpPr/>
            <p:nvPr/>
          </p:nvSpPr>
          <p:spPr>
            <a:xfrm>
              <a:off x="11719604" y="2624138"/>
              <a:ext cx="62700" cy="953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80" name="Google Shape;480;g116d531e49d_0_363"/>
          <p:cNvGrpSpPr/>
          <p:nvPr/>
        </p:nvGrpSpPr>
        <p:grpSpPr>
          <a:xfrm flipH="1" rot="10800000">
            <a:off x="11353325" y="6760321"/>
            <a:ext cx="2677640" cy="1134585"/>
            <a:chOff x="11719604" y="2139248"/>
            <a:chExt cx="2677640" cy="1134585"/>
          </a:xfrm>
        </p:grpSpPr>
        <p:sp>
          <p:nvSpPr>
            <p:cNvPr id="481" name="Google Shape;481;g116d531e49d_0_363"/>
            <p:cNvSpPr/>
            <p:nvPr/>
          </p:nvSpPr>
          <p:spPr>
            <a:xfrm>
              <a:off x="11720944" y="2139248"/>
              <a:ext cx="2676300" cy="188400"/>
            </a:xfrm>
            <a:prstGeom prst="rightArrow">
              <a:avLst>
                <a:gd fmla="val 29254" name="adj1"/>
                <a:gd fmla="val 105959"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2" name="Google Shape;482;g116d531e49d_0_363"/>
            <p:cNvSpPr/>
            <p:nvPr/>
          </p:nvSpPr>
          <p:spPr>
            <a:xfrm>
              <a:off x="11719604" y="2220533"/>
              <a:ext cx="62700" cy="1053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83" name="Google Shape;483;g116d531e49d_0_363"/>
          <p:cNvSpPr txBox="1"/>
          <p:nvPr/>
        </p:nvSpPr>
        <p:spPr>
          <a:xfrm>
            <a:off x="11435959" y="2475066"/>
            <a:ext cx="20751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Request</a:t>
            </a:r>
            <a:endParaRPr b="0" i="0" sz="2000" u="none" cap="none" strike="noStrike">
              <a:solidFill>
                <a:srgbClr val="000000"/>
              </a:solidFill>
              <a:latin typeface="Arial"/>
              <a:ea typeface="Arial"/>
              <a:cs typeface="Arial"/>
              <a:sym typeface="Arial"/>
            </a:endParaRPr>
          </a:p>
        </p:txBody>
      </p:sp>
      <p:sp>
        <p:nvSpPr>
          <p:cNvPr id="484" name="Google Shape;484;g116d531e49d_0_363"/>
          <p:cNvSpPr txBox="1"/>
          <p:nvPr/>
        </p:nvSpPr>
        <p:spPr>
          <a:xfrm>
            <a:off x="13036991" y="4494712"/>
            <a:ext cx="20751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Response</a:t>
            </a:r>
            <a:endParaRPr b="0" i="0" sz="2000" u="none" cap="none" strike="noStrike">
              <a:solidFill>
                <a:srgbClr val="000000"/>
              </a:solidFill>
              <a:latin typeface="Arial"/>
              <a:ea typeface="Arial"/>
              <a:cs typeface="Arial"/>
              <a:sym typeface="Arial"/>
            </a:endParaRPr>
          </a:p>
        </p:txBody>
      </p:sp>
      <p:grpSp>
        <p:nvGrpSpPr>
          <p:cNvPr id="485" name="Google Shape;485;g116d531e49d_0_363"/>
          <p:cNvGrpSpPr/>
          <p:nvPr/>
        </p:nvGrpSpPr>
        <p:grpSpPr>
          <a:xfrm rot="10800000">
            <a:off x="12629282" y="4216459"/>
            <a:ext cx="2677640" cy="765314"/>
            <a:chOff x="11719604" y="2348776"/>
            <a:chExt cx="2677640" cy="765314"/>
          </a:xfrm>
        </p:grpSpPr>
        <p:sp>
          <p:nvSpPr>
            <p:cNvPr id="486" name="Google Shape;486;g116d531e49d_0_363"/>
            <p:cNvSpPr/>
            <p:nvPr/>
          </p:nvSpPr>
          <p:spPr>
            <a:xfrm>
              <a:off x="11720944" y="2348776"/>
              <a:ext cx="2676300" cy="188400"/>
            </a:xfrm>
            <a:prstGeom prst="rightArrow">
              <a:avLst>
                <a:gd fmla="val 29254" name="adj1"/>
                <a:gd fmla="val 105959"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7" name="Google Shape;487;g116d531e49d_0_363"/>
            <p:cNvSpPr/>
            <p:nvPr/>
          </p:nvSpPr>
          <p:spPr>
            <a:xfrm>
              <a:off x="11719604" y="2413890"/>
              <a:ext cx="62700" cy="700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88" name="Google Shape;488;g116d531e49d_0_363"/>
          <p:cNvGrpSpPr/>
          <p:nvPr/>
        </p:nvGrpSpPr>
        <p:grpSpPr>
          <a:xfrm flipH="1">
            <a:off x="12629952" y="5323603"/>
            <a:ext cx="2677640" cy="1141502"/>
            <a:chOff x="11719604" y="1962973"/>
            <a:chExt cx="2677640" cy="1141502"/>
          </a:xfrm>
        </p:grpSpPr>
        <p:sp>
          <p:nvSpPr>
            <p:cNvPr id="489" name="Google Shape;489;g116d531e49d_0_363"/>
            <p:cNvSpPr/>
            <p:nvPr/>
          </p:nvSpPr>
          <p:spPr>
            <a:xfrm>
              <a:off x="11720944" y="1962973"/>
              <a:ext cx="2676300" cy="188400"/>
            </a:xfrm>
            <a:prstGeom prst="rightArrow">
              <a:avLst>
                <a:gd fmla="val 29254" name="adj1"/>
                <a:gd fmla="val 105959"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0" name="Google Shape;490;g116d531e49d_0_363"/>
            <p:cNvSpPr/>
            <p:nvPr/>
          </p:nvSpPr>
          <p:spPr>
            <a:xfrm>
              <a:off x="11719604" y="2031675"/>
              <a:ext cx="62700" cy="1072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91" name="Google Shape;491;g116d531e49d_0_363"/>
          <p:cNvSpPr txBox="1"/>
          <p:nvPr/>
        </p:nvSpPr>
        <p:spPr>
          <a:xfrm>
            <a:off x="11528296" y="7369812"/>
            <a:ext cx="20751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Request</a:t>
            </a:r>
            <a:endParaRPr b="0" i="0" sz="2000" u="none" cap="none" strike="noStrike">
              <a:solidFill>
                <a:srgbClr val="000000"/>
              </a:solidFill>
              <a:latin typeface="Arial"/>
              <a:ea typeface="Arial"/>
              <a:cs typeface="Arial"/>
              <a:sym typeface="Arial"/>
            </a:endParaRPr>
          </a:p>
        </p:txBody>
      </p:sp>
      <p:sp>
        <p:nvSpPr>
          <p:cNvPr id="492" name="Google Shape;492;g116d531e49d_0_363"/>
          <p:cNvSpPr txBox="1"/>
          <p:nvPr/>
        </p:nvSpPr>
        <p:spPr>
          <a:xfrm>
            <a:off x="13061998" y="5424159"/>
            <a:ext cx="20751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Response</a:t>
            </a:r>
            <a:endParaRPr b="0" i="0" sz="2000" u="none" cap="none" strike="noStrike">
              <a:solidFill>
                <a:srgbClr val="000000"/>
              </a:solidFill>
              <a:latin typeface="Arial"/>
              <a:ea typeface="Arial"/>
              <a:cs typeface="Arial"/>
              <a:sym typeface="Arial"/>
            </a:endParaRPr>
          </a:p>
        </p:txBody>
      </p:sp>
      <p:sp>
        <p:nvSpPr>
          <p:cNvPr id="493" name="Google Shape;493;g116d531e49d_0_363"/>
          <p:cNvSpPr txBox="1"/>
          <p:nvPr/>
        </p:nvSpPr>
        <p:spPr>
          <a:xfrm>
            <a:off x="5333424" y="5405952"/>
            <a:ext cx="33843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Response</a:t>
            </a:r>
            <a:endParaRPr b="0" i="0" sz="2000" u="none" cap="none" strike="noStrike">
              <a:solidFill>
                <a:srgbClr val="000000"/>
              </a:solidFill>
              <a:latin typeface="Arial"/>
              <a:ea typeface="Arial"/>
              <a:cs typeface="Arial"/>
              <a:sym typeface="Arial"/>
            </a:endParaRPr>
          </a:p>
        </p:txBody>
      </p:sp>
      <p:sp>
        <p:nvSpPr>
          <p:cNvPr id="494" name="Google Shape;494;g116d531e49d_0_363"/>
          <p:cNvSpPr txBox="1"/>
          <p:nvPr/>
        </p:nvSpPr>
        <p:spPr>
          <a:xfrm>
            <a:off x="1663825" y="2057100"/>
            <a:ext cx="15312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lang="en-US" sz="2500">
                <a:solidFill>
                  <a:schemeClr val="dk1"/>
                </a:solidFill>
                <a:latin typeface="Calibri"/>
                <a:ea typeface="Calibri"/>
                <a:cs typeface="Calibri"/>
                <a:sym typeface="Calibri"/>
              </a:rPr>
              <a:t>구조</a:t>
            </a:r>
            <a:endParaRPr b="1" i="0" sz="2500" u="none" cap="none" strike="noStrike">
              <a:solidFill>
                <a:srgbClr val="000000"/>
              </a:solidFill>
              <a:latin typeface="Arial"/>
              <a:ea typeface="Arial"/>
              <a:cs typeface="Arial"/>
              <a:sym typeface="Arial"/>
            </a:endParaRPr>
          </a:p>
        </p:txBody>
      </p:sp>
      <p:pic>
        <p:nvPicPr>
          <p:cNvPr id="495" name="Google Shape;495;g116d531e49d_0_363"/>
          <p:cNvPicPr preferRelativeResize="0"/>
          <p:nvPr/>
        </p:nvPicPr>
        <p:blipFill rotWithShape="1">
          <a:blip r:embed="rId8">
            <a:alphaModFix/>
          </a:blip>
          <a:srcRect b="0" l="0" r="0" t="0"/>
          <a:stretch/>
        </p:blipFill>
        <p:spPr>
          <a:xfrm>
            <a:off x="15591624" y="9001124"/>
            <a:ext cx="2354124" cy="759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9" name="Shape 499"/>
        <p:cNvGrpSpPr/>
        <p:nvPr/>
      </p:nvGrpSpPr>
      <p:grpSpPr>
        <a:xfrm>
          <a:off x="0" y="0"/>
          <a:ext cx="0" cy="0"/>
          <a:chOff x="0" y="0"/>
          <a:chExt cx="0" cy="0"/>
        </a:xfrm>
      </p:grpSpPr>
      <p:pic>
        <p:nvPicPr>
          <p:cNvPr id="500" name="Google Shape;500;g116f2f1a040_0_75"/>
          <p:cNvPicPr preferRelativeResize="0"/>
          <p:nvPr/>
        </p:nvPicPr>
        <p:blipFill rotWithShape="1">
          <a:blip r:embed="rId3">
            <a:alphaModFix/>
          </a:blip>
          <a:srcRect b="0" l="0" r="0" t="0"/>
          <a:stretch/>
        </p:blipFill>
        <p:spPr>
          <a:xfrm>
            <a:off x="0" y="550725"/>
            <a:ext cx="954024" cy="477001"/>
          </a:xfrm>
          <a:prstGeom prst="rect">
            <a:avLst/>
          </a:prstGeom>
          <a:noFill/>
          <a:ln>
            <a:noFill/>
          </a:ln>
        </p:spPr>
      </p:pic>
      <p:sp>
        <p:nvSpPr>
          <p:cNvPr id="501" name="Google Shape;501;g116f2f1a040_0_75"/>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3200" u="none" cap="none" strike="noStrike">
                <a:solidFill>
                  <a:schemeClr val="dk1"/>
                </a:solidFill>
                <a:latin typeface="Arial"/>
                <a:ea typeface="Arial"/>
                <a:cs typeface="Arial"/>
                <a:sym typeface="Arial"/>
              </a:rPr>
              <a:t>향후 개선사항 | 기대효과</a:t>
            </a:r>
            <a:endParaRPr b="1" i="0" sz="3200" u="none" cap="none" strike="noStrike">
              <a:solidFill>
                <a:schemeClr val="dk1"/>
              </a:solidFill>
              <a:latin typeface="Calibri"/>
              <a:ea typeface="Calibri"/>
              <a:cs typeface="Calibri"/>
              <a:sym typeface="Calibri"/>
            </a:endParaRPr>
          </a:p>
        </p:txBody>
      </p:sp>
      <p:sp>
        <p:nvSpPr>
          <p:cNvPr id="502" name="Google Shape;502;g116f2f1a040_0_75"/>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000000"/>
                </a:solidFill>
                <a:latin typeface="Arial"/>
                <a:ea typeface="Arial"/>
                <a:cs typeface="Arial"/>
                <a:sym typeface="Arial"/>
              </a:rPr>
              <a:t>핸디나비 </a:t>
            </a:r>
            <a:r>
              <a:rPr lang="en-US" sz="2500"/>
              <a:t>웹</a:t>
            </a:r>
            <a:r>
              <a:rPr b="0" i="0" lang="en-US" sz="2500" u="none" cap="none" strike="noStrike">
                <a:solidFill>
                  <a:srgbClr val="000000"/>
                </a:solidFill>
                <a:latin typeface="Arial"/>
                <a:ea typeface="Arial"/>
                <a:cs typeface="Arial"/>
                <a:sym typeface="Arial"/>
              </a:rPr>
              <a:t>서비스 </a:t>
            </a:r>
            <a:r>
              <a:rPr lang="en-US" sz="2500"/>
              <a:t>개발과정</a:t>
            </a:r>
            <a:endParaRPr b="0" i="0" sz="2500" u="none" cap="none" strike="noStrike">
              <a:solidFill>
                <a:schemeClr val="dk1"/>
              </a:solidFill>
              <a:latin typeface="Calibri"/>
              <a:ea typeface="Calibri"/>
              <a:cs typeface="Calibri"/>
              <a:sym typeface="Calibri"/>
            </a:endParaRPr>
          </a:p>
        </p:txBody>
      </p:sp>
      <p:sp>
        <p:nvSpPr>
          <p:cNvPr id="503" name="Google Shape;503;g116f2f1a040_0_75"/>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a:t>
            </a:r>
            <a:r>
              <a:rPr lang="en-US" sz="1800"/>
              <a:t>1</a:t>
            </a:r>
            <a:endParaRPr b="0" i="0" sz="1800" u="none" cap="none" strike="noStrike">
              <a:solidFill>
                <a:schemeClr val="dk1"/>
              </a:solidFill>
              <a:latin typeface="Calibri"/>
              <a:ea typeface="Calibri"/>
              <a:cs typeface="Calibri"/>
              <a:sym typeface="Calibri"/>
            </a:endParaRPr>
          </a:p>
        </p:txBody>
      </p:sp>
      <p:pic>
        <p:nvPicPr>
          <p:cNvPr id="504" name="Google Shape;504;g116f2f1a040_0_75"/>
          <p:cNvPicPr preferRelativeResize="0"/>
          <p:nvPr/>
        </p:nvPicPr>
        <p:blipFill rotWithShape="1">
          <a:blip r:embed="rId4">
            <a:alphaModFix/>
          </a:blip>
          <a:srcRect b="0" l="0" r="0" t="0"/>
          <a:stretch/>
        </p:blipFill>
        <p:spPr>
          <a:xfrm>
            <a:off x="631738" y="1896950"/>
            <a:ext cx="5127575" cy="2909694"/>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descr="D:\vscode_workspace\term_poject\동작 process.JPG" id="505" name="Google Shape;505;g116f2f1a040_0_75"/>
          <p:cNvPicPr preferRelativeResize="0"/>
          <p:nvPr/>
        </p:nvPicPr>
        <p:blipFill rotWithShape="1">
          <a:blip r:embed="rId5">
            <a:alphaModFix/>
          </a:blip>
          <a:srcRect b="0" l="0" r="0" t="0"/>
          <a:stretch/>
        </p:blipFill>
        <p:spPr>
          <a:xfrm>
            <a:off x="631738" y="5680686"/>
            <a:ext cx="5127587" cy="3036570"/>
          </a:xfrm>
          <a:prstGeom prst="rect">
            <a:avLst/>
          </a:prstGeom>
          <a:noFill/>
          <a:ln>
            <a:noFill/>
          </a:ln>
        </p:spPr>
      </p:pic>
      <p:pic>
        <p:nvPicPr>
          <p:cNvPr id="506" name="Google Shape;506;g116f2f1a040_0_75"/>
          <p:cNvPicPr preferRelativeResize="0"/>
          <p:nvPr/>
        </p:nvPicPr>
        <p:blipFill rotWithShape="1">
          <a:blip r:embed="rId6">
            <a:alphaModFix/>
          </a:blip>
          <a:srcRect b="23029" l="0" r="0" t="0"/>
          <a:stretch/>
        </p:blipFill>
        <p:spPr>
          <a:xfrm>
            <a:off x="6144850" y="1896950"/>
            <a:ext cx="5127576" cy="2909700"/>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id="507" name="Google Shape;507;g116f2f1a040_0_75"/>
          <p:cNvPicPr preferRelativeResize="0"/>
          <p:nvPr/>
        </p:nvPicPr>
        <p:blipFill rotWithShape="1">
          <a:blip r:embed="rId7">
            <a:alphaModFix/>
          </a:blip>
          <a:srcRect b="7261" l="0" r="0" t="0"/>
          <a:stretch/>
        </p:blipFill>
        <p:spPr>
          <a:xfrm>
            <a:off x="6134250" y="5680686"/>
            <a:ext cx="5138176" cy="3036575"/>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pic>
        <p:nvPicPr>
          <p:cNvPr descr="https://ac-p.namu.la/20210520/4b17730ac450411bf98395a77e47acf862d8d5db89e16233c478f0b80cb91579.jpg" id="508" name="Google Shape;508;g116f2f1a040_0_75"/>
          <p:cNvPicPr preferRelativeResize="0"/>
          <p:nvPr/>
        </p:nvPicPr>
        <p:blipFill rotWithShape="1">
          <a:blip r:embed="rId8">
            <a:alphaModFix/>
          </a:blip>
          <a:srcRect b="1913" l="1881" r="8101" t="1440"/>
          <a:stretch/>
        </p:blipFill>
        <p:spPr>
          <a:xfrm>
            <a:off x="11727100" y="2266300"/>
            <a:ext cx="5806950" cy="5894976"/>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509" name="Google Shape;509;g116f2f1a040_0_75"/>
          <p:cNvSpPr txBox="1"/>
          <p:nvPr/>
        </p:nvSpPr>
        <p:spPr>
          <a:xfrm>
            <a:off x="1545675" y="4921900"/>
            <a:ext cx="329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300"/>
              <a:buFont typeface="Arial"/>
              <a:buNone/>
            </a:pPr>
            <a:r>
              <a:rPr b="1" i="0" lang="en-US" sz="1600" u="none" cap="none" strike="noStrike">
                <a:solidFill>
                  <a:schemeClr val="dk1"/>
                </a:solidFill>
                <a:latin typeface="Calibri"/>
                <a:ea typeface="Calibri"/>
                <a:cs typeface="Calibri"/>
                <a:sym typeface="Calibri"/>
              </a:rPr>
              <a:t>1. </a:t>
            </a:r>
            <a:r>
              <a:rPr b="1" lang="en-US" sz="1600">
                <a:solidFill>
                  <a:schemeClr val="dk1"/>
                </a:solidFill>
                <a:latin typeface="Calibri"/>
                <a:ea typeface="Calibri"/>
                <a:cs typeface="Calibri"/>
                <a:sym typeface="Calibri"/>
              </a:rPr>
              <a:t>UI 설계도 제작</a:t>
            </a:r>
            <a:endParaRPr b="0" i="0" sz="1600" u="none" cap="none" strike="noStrike">
              <a:solidFill>
                <a:srgbClr val="000000"/>
              </a:solidFill>
              <a:latin typeface="Arial"/>
              <a:ea typeface="Arial"/>
              <a:cs typeface="Arial"/>
              <a:sym typeface="Arial"/>
            </a:endParaRPr>
          </a:p>
        </p:txBody>
      </p:sp>
      <p:sp>
        <p:nvSpPr>
          <p:cNvPr id="510" name="Google Shape;510;g116f2f1a040_0_75"/>
          <p:cNvSpPr txBox="1"/>
          <p:nvPr/>
        </p:nvSpPr>
        <p:spPr>
          <a:xfrm>
            <a:off x="7058788" y="4921900"/>
            <a:ext cx="329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300"/>
              <a:buFont typeface="Arial"/>
              <a:buNone/>
            </a:pPr>
            <a:r>
              <a:rPr b="1" lang="en-US" sz="1600">
                <a:solidFill>
                  <a:schemeClr val="dk1"/>
                </a:solidFill>
                <a:latin typeface="Calibri"/>
                <a:ea typeface="Calibri"/>
                <a:cs typeface="Calibri"/>
                <a:sym typeface="Calibri"/>
              </a:rPr>
              <a:t>2</a:t>
            </a:r>
            <a:r>
              <a:rPr b="1" i="0" lang="en-US" sz="1600" u="none" cap="none" strike="noStrike">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맵 API 기능 구현</a:t>
            </a:r>
            <a:endParaRPr b="0" i="0" sz="1600" u="none" cap="none" strike="noStrike">
              <a:solidFill>
                <a:srgbClr val="000000"/>
              </a:solidFill>
              <a:latin typeface="Arial"/>
              <a:ea typeface="Arial"/>
              <a:cs typeface="Arial"/>
              <a:sym typeface="Arial"/>
            </a:endParaRPr>
          </a:p>
        </p:txBody>
      </p:sp>
      <p:sp>
        <p:nvSpPr>
          <p:cNvPr id="511" name="Google Shape;511;g116f2f1a040_0_75"/>
          <p:cNvSpPr txBox="1"/>
          <p:nvPr/>
        </p:nvSpPr>
        <p:spPr>
          <a:xfrm>
            <a:off x="1545688" y="8824688"/>
            <a:ext cx="329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300"/>
              <a:buFont typeface="Arial"/>
              <a:buNone/>
            </a:pPr>
            <a:r>
              <a:rPr b="1" i="0" lang="en-US" sz="1600" u="none" cap="none" strike="noStrike">
                <a:solidFill>
                  <a:schemeClr val="dk1"/>
                </a:solidFill>
                <a:latin typeface="Calibri"/>
                <a:ea typeface="Calibri"/>
                <a:cs typeface="Calibri"/>
                <a:sym typeface="Calibri"/>
              </a:rPr>
              <a:t>3</a:t>
            </a:r>
            <a:r>
              <a:rPr b="1" i="0" lang="en-US" sz="1600" u="none" cap="none" strike="noStrike">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동작 Process 설계</a:t>
            </a:r>
            <a:endParaRPr b="0" i="0" sz="1600" u="none" cap="none" strike="noStrike">
              <a:solidFill>
                <a:srgbClr val="000000"/>
              </a:solidFill>
              <a:latin typeface="Arial"/>
              <a:ea typeface="Arial"/>
              <a:cs typeface="Arial"/>
              <a:sym typeface="Arial"/>
            </a:endParaRPr>
          </a:p>
        </p:txBody>
      </p:sp>
      <p:sp>
        <p:nvSpPr>
          <p:cNvPr id="512" name="Google Shape;512;g116f2f1a040_0_75"/>
          <p:cNvSpPr txBox="1"/>
          <p:nvPr/>
        </p:nvSpPr>
        <p:spPr>
          <a:xfrm>
            <a:off x="7018388" y="8824688"/>
            <a:ext cx="329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300"/>
              <a:buFont typeface="Arial"/>
              <a:buNone/>
            </a:pPr>
            <a:r>
              <a:rPr b="1" i="0" lang="en-US" sz="1600" u="none" cap="none" strike="noStrike">
                <a:solidFill>
                  <a:schemeClr val="dk1"/>
                </a:solidFill>
                <a:latin typeface="Calibri"/>
                <a:ea typeface="Calibri"/>
                <a:cs typeface="Calibri"/>
                <a:sym typeface="Calibri"/>
              </a:rPr>
              <a:t>4. </a:t>
            </a:r>
            <a:r>
              <a:rPr b="1" lang="en-US" sz="1600">
                <a:solidFill>
                  <a:schemeClr val="dk1"/>
                </a:solidFill>
                <a:latin typeface="Calibri"/>
                <a:ea typeface="Calibri"/>
                <a:cs typeface="Calibri"/>
                <a:sym typeface="Calibri"/>
              </a:rPr>
              <a:t>UI &amp;  BE 구현</a:t>
            </a:r>
            <a:endParaRPr b="0" i="0" sz="1600" u="none" cap="none" strike="noStrike">
              <a:solidFill>
                <a:srgbClr val="000000"/>
              </a:solidFill>
              <a:latin typeface="Arial"/>
              <a:ea typeface="Arial"/>
              <a:cs typeface="Arial"/>
              <a:sym typeface="Arial"/>
            </a:endParaRPr>
          </a:p>
        </p:txBody>
      </p:sp>
      <p:sp>
        <p:nvSpPr>
          <p:cNvPr id="513" name="Google Shape;513;g116f2f1a040_0_75"/>
          <p:cNvSpPr txBox="1"/>
          <p:nvPr/>
        </p:nvSpPr>
        <p:spPr>
          <a:xfrm>
            <a:off x="12980725" y="8409800"/>
            <a:ext cx="32997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300"/>
              <a:buFont typeface="Arial"/>
              <a:buNone/>
            </a:pPr>
            <a:r>
              <a:rPr b="1" lang="en-US" sz="1600">
                <a:solidFill>
                  <a:schemeClr val="dk1"/>
                </a:solidFill>
                <a:latin typeface="Calibri"/>
                <a:ea typeface="Calibri"/>
                <a:cs typeface="Calibri"/>
                <a:sym typeface="Calibri"/>
              </a:rPr>
              <a:t>5. FE / BE 연동 및 최종 회의 진행</a:t>
            </a:r>
            <a:endParaRPr b="0" i="0" sz="1600" u="none" cap="none" strike="noStrike">
              <a:solidFill>
                <a:srgbClr val="000000"/>
              </a:solidFill>
              <a:latin typeface="Arial"/>
              <a:ea typeface="Arial"/>
              <a:cs typeface="Arial"/>
              <a:sym typeface="Arial"/>
            </a:endParaRPr>
          </a:p>
        </p:txBody>
      </p:sp>
      <p:pic>
        <p:nvPicPr>
          <p:cNvPr id="514" name="Google Shape;514;g116f2f1a040_0_75"/>
          <p:cNvPicPr preferRelativeResize="0"/>
          <p:nvPr/>
        </p:nvPicPr>
        <p:blipFill rotWithShape="1">
          <a:blip r:embed="rId9">
            <a:alphaModFix/>
          </a:blip>
          <a:srcRect b="0" l="0" r="0" t="0"/>
          <a:stretch/>
        </p:blipFill>
        <p:spPr>
          <a:xfrm>
            <a:off x="15591624" y="9001124"/>
            <a:ext cx="2354124" cy="759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8" name="Shape 518"/>
        <p:cNvGrpSpPr/>
        <p:nvPr/>
      </p:nvGrpSpPr>
      <p:grpSpPr>
        <a:xfrm>
          <a:off x="0" y="0"/>
          <a:ext cx="0" cy="0"/>
          <a:chOff x="0" y="0"/>
          <a:chExt cx="0" cy="0"/>
        </a:xfrm>
      </p:grpSpPr>
      <p:pic>
        <p:nvPicPr>
          <p:cNvPr id="519" name="Google Shape;519;g116f2f1a040_0_152"/>
          <p:cNvPicPr preferRelativeResize="0"/>
          <p:nvPr/>
        </p:nvPicPr>
        <p:blipFill rotWithShape="1">
          <a:blip r:embed="rId3">
            <a:alphaModFix/>
          </a:blip>
          <a:srcRect b="0" l="0" r="0" t="0"/>
          <a:stretch/>
        </p:blipFill>
        <p:spPr>
          <a:xfrm>
            <a:off x="0" y="550725"/>
            <a:ext cx="954024" cy="477001"/>
          </a:xfrm>
          <a:prstGeom prst="rect">
            <a:avLst/>
          </a:prstGeom>
          <a:noFill/>
          <a:ln>
            <a:noFill/>
          </a:ln>
        </p:spPr>
      </p:pic>
      <p:sp>
        <p:nvSpPr>
          <p:cNvPr id="520" name="Google Shape;520;g116f2f1a040_0_152"/>
          <p:cNvSpPr txBox="1"/>
          <p:nvPr/>
        </p:nvSpPr>
        <p:spPr>
          <a:xfrm>
            <a:off x="1186695" y="512725"/>
            <a:ext cx="6171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3200" u="none" cap="none" strike="noStrike">
                <a:solidFill>
                  <a:schemeClr val="dk1"/>
                </a:solidFill>
                <a:latin typeface="Arial"/>
                <a:ea typeface="Arial"/>
                <a:cs typeface="Arial"/>
                <a:sym typeface="Arial"/>
              </a:rPr>
              <a:t>향후 개선사항 | 기대효과</a:t>
            </a:r>
            <a:endParaRPr b="1" i="0" sz="3200" u="none" cap="none" strike="noStrike">
              <a:solidFill>
                <a:schemeClr val="dk1"/>
              </a:solidFill>
              <a:latin typeface="Calibri"/>
              <a:ea typeface="Calibri"/>
              <a:cs typeface="Calibri"/>
              <a:sym typeface="Calibri"/>
            </a:endParaRPr>
          </a:p>
        </p:txBody>
      </p:sp>
      <p:sp>
        <p:nvSpPr>
          <p:cNvPr id="521" name="Google Shape;521;g116f2f1a040_0_152"/>
          <p:cNvSpPr txBox="1"/>
          <p:nvPr/>
        </p:nvSpPr>
        <p:spPr>
          <a:xfrm>
            <a:off x="1202145" y="1158025"/>
            <a:ext cx="6171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500" u="none" cap="none" strike="noStrike">
                <a:solidFill>
                  <a:srgbClr val="000000"/>
                </a:solidFill>
                <a:latin typeface="Arial"/>
                <a:ea typeface="Arial"/>
                <a:cs typeface="Arial"/>
                <a:sym typeface="Arial"/>
              </a:rPr>
              <a:t>핸디나비 </a:t>
            </a:r>
            <a:r>
              <a:rPr lang="en-US" sz="2500"/>
              <a:t>웹</a:t>
            </a:r>
            <a:r>
              <a:rPr b="0" i="0" lang="en-US" sz="2500" u="none" cap="none" strike="noStrike">
                <a:solidFill>
                  <a:srgbClr val="000000"/>
                </a:solidFill>
                <a:latin typeface="Arial"/>
                <a:ea typeface="Arial"/>
                <a:cs typeface="Arial"/>
                <a:sym typeface="Arial"/>
              </a:rPr>
              <a:t>서비스 </a:t>
            </a:r>
            <a:r>
              <a:rPr lang="en-US" sz="2500"/>
              <a:t>상세 기술 구현</a:t>
            </a:r>
            <a:endParaRPr b="0" i="0" sz="2500" u="none" cap="none" strike="noStrike">
              <a:solidFill>
                <a:schemeClr val="dk1"/>
              </a:solidFill>
              <a:latin typeface="Calibri"/>
              <a:ea typeface="Calibri"/>
              <a:cs typeface="Calibri"/>
              <a:sym typeface="Calibri"/>
            </a:endParaRPr>
          </a:p>
        </p:txBody>
      </p:sp>
      <p:sp>
        <p:nvSpPr>
          <p:cNvPr id="522" name="Google Shape;522;g116f2f1a040_0_152"/>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2</a:t>
            </a:r>
            <a:r>
              <a:rPr lang="en-US" sz="1800"/>
              <a:t>2</a:t>
            </a:r>
            <a:endParaRPr b="0" i="0" sz="1800" u="none" cap="none" strike="noStrike">
              <a:solidFill>
                <a:schemeClr val="dk1"/>
              </a:solidFill>
              <a:latin typeface="Calibri"/>
              <a:ea typeface="Calibri"/>
              <a:cs typeface="Calibri"/>
              <a:sym typeface="Calibri"/>
            </a:endParaRPr>
          </a:p>
        </p:txBody>
      </p:sp>
      <p:pic>
        <p:nvPicPr>
          <p:cNvPr id="523" name="Google Shape;523;g116f2f1a040_0_152"/>
          <p:cNvPicPr preferRelativeResize="0"/>
          <p:nvPr/>
        </p:nvPicPr>
        <p:blipFill rotWithShape="1">
          <a:blip r:embed="rId4">
            <a:alphaModFix/>
          </a:blip>
          <a:srcRect b="0" l="0" r="0" t="0"/>
          <a:stretch/>
        </p:blipFill>
        <p:spPr>
          <a:xfrm>
            <a:off x="1567700" y="1873375"/>
            <a:ext cx="15315826" cy="7754237"/>
          </a:xfrm>
          <a:prstGeom prst="rect">
            <a:avLst/>
          </a:prstGeom>
          <a:noFill/>
          <a:ln>
            <a:noFill/>
          </a:ln>
          <a:effectLst>
            <a:outerShdw rotWithShape="0" algn="ctr" dir="2700000" dist="35921">
              <a:schemeClr val="lt2"/>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7" name="Shape 527"/>
        <p:cNvGrpSpPr/>
        <p:nvPr/>
      </p:nvGrpSpPr>
      <p:grpSpPr>
        <a:xfrm>
          <a:off x="0" y="0"/>
          <a:ext cx="0" cy="0"/>
          <a:chOff x="0" y="0"/>
          <a:chExt cx="0" cy="0"/>
        </a:xfrm>
      </p:grpSpPr>
      <p:pic>
        <p:nvPicPr>
          <p:cNvPr id="528" name="Google Shape;528;g116d531e49d_0_340"/>
          <p:cNvPicPr preferRelativeResize="0"/>
          <p:nvPr/>
        </p:nvPicPr>
        <p:blipFill rotWithShape="1">
          <a:blip r:embed="rId3">
            <a:alphaModFix/>
          </a:blip>
          <a:srcRect b="0" l="0" r="0" t="0"/>
          <a:stretch/>
        </p:blipFill>
        <p:spPr>
          <a:xfrm>
            <a:off x="3914280" y="0"/>
            <a:ext cx="14371444" cy="10285726"/>
          </a:xfrm>
          <a:prstGeom prst="rect">
            <a:avLst/>
          </a:prstGeom>
          <a:noFill/>
          <a:ln>
            <a:noFill/>
          </a:ln>
        </p:spPr>
      </p:pic>
      <p:sp>
        <p:nvSpPr>
          <p:cNvPr id="529" name="Google Shape;529;g116d531e49d_0_340"/>
          <p:cNvSpPr txBox="1"/>
          <p:nvPr/>
        </p:nvSpPr>
        <p:spPr>
          <a:xfrm>
            <a:off x="7371902" y="4065400"/>
            <a:ext cx="7456200" cy="215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400"/>
              <a:buFont typeface="Arial"/>
              <a:buNone/>
            </a:pPr>
            <a:r>
              <a:rPr b="0" i="0" lang="en-US" sz="13400" u="none" cap="none" strike="noStrike">
                <a:solidFill>
                  <a:srgbClr val="FFFFFF"/>
                </a:solidFill>
                <a:latin typeface="Arial"/>
                <a:ea typeface="Arial"/>
                <a:cs typeface="Arial"/>
                <a:sym typeface="Arial"/>
              </a:rPr>
              <a:t>The End</a:t>
            </a:r>
            <a:endParaRPr b="0" i="0" sz="1800" u="none" cap="none" strike="noStrike">
              <a:solidFill>
                <a:schemeClr val="dk1"/>
              </a:solidFill>
              <a:latin typeface="Calibri"/>
              <a:ea typeface="Calibri"/>
              <a:cs typeface="Calibri"/>
              <a:sym typeface="Calibri"/>
            </a:endParaRPr>
          </a:p>
        </p:txBody>
      </p:sp>
      <p:sp>
        <p:nvSpPr>
          <p:cNvPr id="530" name="Google Shape;530;g116d531e49d_0_340"/>
          <p:cNvSpPr txBox="1"/>
          <p:nvPr/>
        </p:nvSpPr>
        <p:spPr>
          <a:xfrm rot="5400000">
            <a:off x="14768934" y="3169473"/>
            <a:ext cx="5586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.https://lc.multicampus.com/</a:t>
            </a:r>
            <a:endParaRPr b="0" i="0" sz="1800" u="none" cap="none" strike="noStrike">
              <a:solidFill>
                <a:schemeClr val="dk1"/>
              </a:solidFill>
              <a:latin typeface="Calibri"/>
              <a:ea typeface="Calibri"/>
              <a:cs typeface="Calibri"/>
              <a:sym typeface="Calibri"/>
            </a:endParaRPr>
          </a:p>
        </p:txBody>
      </p:sp>
      <p:grpSp>
        <p:nvGrpSpPr>
          <p:cNvPr id="531" name="Google Shape;531;g116d531e49d_0_340"/>
          <p:cNvGrpSpPr/>
          <p:nvPr/>
        </p:nvGrpSpPr>
        <p:grpSpPr>
          <a:xfrm>
            <a:off x="17273370" y="8764089"/>
            <a:ext cx="327736" cy="854062"/>
            <a:chOff x="17273370" y="8764089"/>
            <a:chExt cx="327736" cy="854062"/>
          </a:xfrm>
        </p:grpSpPr>
        <p:pic>
          <p:nvPicPr>
            <p:cNvPr id="532" name="Google Shape;532;g116d531e49d_0_340"/>
            <p:cNvPicPr preferRelativeResize="0"/>
            <p:nvPr/>
          </p:nvPicPr>
          <p:blipFill rotWithShape="1">
            <a:blip r:embed="rId4">
              <a:alphaModFix/>
            </a:blip>
            <a:srcRect b="0" l="0" r="0" t="0"/>
            <a:stretch/>
          </p:blipFill>
          <p:spPr>
            <a:xfrm>
              <a:off x="17273370" y="8764089"/>
              <a:ext cx="327735" cy="327735"/>
            </a:xfrm>
            <a:prstGeom prst="rect">
              <a:avLst/>
            </a:prstGeom>
            <a:noFill/>
            <a:ln>
              <a:noFill/>
            </a:ln>
          </p:spPr>
        </p:pic>
        <p:pic>
          <p:nvPicPr>
            <p:cNvPr id="533" name="Google Shape;533;g116d531e49d_0_340"/>
            <p:cNvPicPr preferRelativeResize="0"/>
            <p:nvPr/>
          </p:nvPicPr>
          <p:blipFill rotWithShape="1">
            <a:blip r:embed="rId4">
              <a:alphaModFix/>
            </a:blip>
            <a:srcRect b="0" l="0" r="0" t="0"/>
            <a:stretch/>
          </p:blipFill>
          <p:spPr>
            <a:xfrm>
              <a:off x="17273371" y="9290416"/>
              <a:ext cx="327735" cy="327735"/>
            </a:xfrm>
            <a:prstGeom prst="rect">
              <a:avLst/>
            </a:prstGeom>
            <a:noFill/>
            <a:ln>
              <a:noFill/>
            </a:ln>
          </p:spPr>
        </p:pic>
      </p:grpSp>
      <p:pic>
        <p:nvPicPr>
          <p:cNvPr id="534" name="Google Shape;534;g116d531e49d_0_340"/>
          <p:cNvPicPr preferRelativeResize="0"/>
          <p:nvPr/>
        </p:nvPicPr>
        <p:blipFill rotWithShape="1">
          <a:blip r:embed="rId5">
            <a:alphaModFix/>
          </a:blip>
          <a:srcRect b="0" l="0" r="0" t="0"/>
          <a:stretch/>
        </p:blipFill>
        <p:spPr>
          <a:xfrm>
            <a:off x="4155090" y="551686"/>
            <a:ext cx="3516735" cy="1177414"/>
          </a:xfrm>
          <a:prstGeom prst="rect">
            <a:avLst/>
          </a:prstGeom>
          <a:noFill/>
          <a:ln>
            <a:noFill/>
          </a:ln>
        </p:spPr>
      </p:pic>
      <p:pic>
        <p:nvPicPr>
          <p:cNvPr id="535" name="Google Shape;535;g116d531e49d_0_340"/>
          <p:cNvPicPr preferRelativeResize="0"/>
          <p:nvPr/>
        </p:nvPicPr>
        <p:blipFill rotWithShape="1">
          <a:blip r:embed="rId6">
            <a:alphaModFix/>
          </a:blip>
          <a:srcRect b="0" l="0" r="0" t="0"/>
          <a:stretch/>
        </p:blipFill>
        <p:spPr>
          <a:xfrm>
            <a:off x="2626275" y="453050"/>
            <a:ext cx="1074467" cy="11774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3"/>
          <p:cNvSpPr txBox="1"/>
          <p:nvPr/>
        </p:nvSpPr>
        <p:spPr>
          <a:xfrm>
            <a:off x="956195" y="908359"/>
            <a:ext cx="5416394" cy="2023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900"/>
              <a:buFont typeface="Arial"/>
              <a:buNone/>
            </a:pPr>
            <a:r>
              <a:rPr b="0" i="0" lang="en-US" sz="8900" u="none" cap="none" strike="noStrike">
                <a:solidFill>
                  <a:srgbClr val="000000"/>
                </a:solidFill>
                <a:latin typeface="Arial"/>
                <a:ea typeface="Arial"/>
                <a:cs typeface="Arial"/>
                <a:sym typeface="Arial"/>
              </a:rPr>
              <a:t>Index</a:t>
            </a:r>
            <a:endParaRPr b="0" i="0" sz="1800" u="none" cap="none" strike="noStrike">
              <a:solidFill>
                <a:schemeClr val="dk1"/>
              </a:solidFill>
              <a:latin typeface="Calibri"/>
              <a:ea typeface="Calibri"/>
              <a:cs typeface="Calibri"/>
              <a:sym typeface="Calibri"/>
            </a:endParaRPr>
          </a:p>
        </p:txBody>
      </p:sp>
      <p:sp>
        <p:nvSpPr>
          <p:cNvPr id="127" name="Google Shape;127;p3"/>
          <p:cNvSpPr txBox="1"/>
          <p:nvPr/>
        </p:nvSpPr>
        <p:spPr>
          <a:xfrm>
            <a:off x="5357600" y="1707577"/>
            <a:ext cx="33636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3000" u="none" cap="none" strike="noStrike">
                <a:solidFill>
                  <a:srgbClr val="000000"/>
                </a:solidFill>
                <a:latin typeface="Arial"/>
                <a:ea typeface="Arial"/>
                <a:cs typeface="Arial"/>
                <a:sym typeface="Arial"/>
              </a:rPr>
              <a:t>기획배경 | 목표</a:t>
            </a:r>
            <a:endParaRPr b="0" i="0" sz="3000" u="none" cap="none" strike="noStrike">
              <a:solidFill>
                <a:srgbClr val="000000"/>
              </a:solidFill>
              <a:latin typeface="Arial"/>
              <a:ea typeface="Arial"/>
              <a:cs typeface="Arial"/>
              <a:sym typeface="Arial"/>
            </a:endParaRPr>
          </a:p>
        </p:txBody>
      </p:sp>
      <p:sp>
        <p:nvSpPr>
          <p:cNvPr id="128" name="Google Shape;128;p3"/>
          <p:cNvSpPr txBox="1"/>
          <p:nvPr/>
        </p:nvSpPr>
        <p:spPr>
          <a:xfrm>
            <a:off x="5357600" y="4451182"/>
            <a:ext cx="33636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3000" u="none" cap="none" strike="noStrike">
                <a:solidFill>
                  <a:srgbClr val="000000"/>
                </a:solidFill>
                <a:latin typeface="Arial"/>
                <a:ea typeface="Arial"/>
                <a:cs typeface="Arial"/>
                <a:sym typeface="Arial"/>
              </a:rPr>
              <a:t>데이터 분석 | 시각화</a:t>
            </a:r>
            <a:endParaRPr b="0" i="0" sz="3000" u="none" cap="none" strike="noStrike">
              <a:solidFill>
                <a:schemeClr val="dk1"/>
              </a:solidFill>
              <a:latin typeface="Calibri"/>
              <a:ea typeface="Calibri"/>
              <a:cs typeface="Calibri"/>
              <a:sym typeface="Calibri"/>
            </a:endParaRPr>
          </a:p>
        </p:txBody>
      </p:sp>
      <p:grpSp>
        <p:nvGrpSpPr>
          <p:cNvPr id="129" name="Google Shape;129;p3"/>
          <p:cNvGrpSpPr/>
          <p:nvPr/>
        </p:nvGrpSpPr>
        <p:grpSpPr>
          <a:xfrm>
            <a:off x="9633495" y="1736152"/>
            <a:ext cx="7385705" cy="903441"/>
            <a:chOff x="8338095" y="1736152"/>
            <a:chExt cx="7385705" cy="903441"/>
          </a:xfrm>
        </p:grpSpPr>
        <p:sp>
          <p:nvSpPr>
            <p:cNvPr id="130" name="Google Shape;130;p3"/>
            <p:cNvSpPr txBox="1"/>
            <p:nvPr/>
          </p:nvSpPr>
          <p:spPr>
            <a:xfrm>
              <a:off x="8338095" y="1736152"/>
              <a:ext cx="70143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사회적 문제 및 현황</a:t>
              </a:r>
              <a:endParaRPr b="0" i="0" sz="2100" u="none" cap="none" strike="noStrike">
                <a:solidFill>
                  <a:schemeClr val="dk1"/>
                </a:solidFill>
                <a:latin typeface="Calibri"/>
                <a:ea typeface="Calibri"/>
                <a:cs typeface="Calibri"/>
                <a:sym typeface="Calibri"/>
              </a:endParaRPr>
            </a:p>
          </p:txBody>
        </p:sp>
        <p:sp>
          <p:nvSpPr>
            <p:cNvPr id="131" name="Google Shape;131;p3"/>
            <p:cNvSpPr txBox="1"/>
            <p:nvPr/>
          </p:nvSpPr>
          <p:spPr>
            <a:xfrm>
              <a:off x="8338100" y="2224093"/>
              <a:ext cx="73857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프로젝트 분석 흐름 및 주요 내용</a:t>
              </a:r>
              <a:endParaRPr b="0" i="0" sz="2100" u="none" cap="none" strike="noStrike">
                <a:solidFill>
                  <a:schemeClr val="dk1"/>
                </a:solidFill>
                <a:latin typeface="Calibri"/>
                <a:ea typeface="Calibri"/>
                <a:cs typeface="Calibri"/>
                <a:sym typeface="Calibri"/>
              </a:endParaRPr>
            </a:p>
          </p:txBody>
        </p:sp>
      </p:grpSp>
      <p:grpSp>
        <p:nvGrpSpPr>
          <p:cNvPr id="132" name="Google Shape;132;p3"/>
          <p:cNvGrpSpPr/>
          <p:nvPr/>
        </p:nvGrpSpPr>
        <p:grpSpPr>
          <a:xfrm>
            <a:off x="9633495" y="4527375"/>
            <a:ext cx="7385700" cy="1394545"/>
            <a:chOff x="9023895" y="6051375"/>
            <a:chExt cx="7385700" cy="1394545"/>
          </a:xfrm>
        </p:grpSpPr>
        <p:sp>
          <p:nvSpPr>
            <p:cNvPr id="133" name="Google Shape;133;p3"/>
            <p:cNvSpPr txBox="1"/>
            <p:nvPr/>
          </p:nvSpPr>
          <p:spPr>
            <a:xfrm>
              <a:off x="9023903" y="6051375"/>
              <a:ext cx="56466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2100" u="none" cap="none" strike="noStrike">
                  <a:solidFill>
                    <a:schemeClr val="dk1"/>
                  </a:solidFill>
                  <a:latin typeface="Arial"/>
                  <a:ea typeface="Arial"/>
                  <a:cs typeface="Arial"/>
                  <a:sym typeface="Arial"/>
                </a:rPr>
                <a:t>사용된 데이터 시각화 방법 | 활용 데이터 소개</a:t>
              </a:r>
              <a:endParaRPr b="0" i="0" sz="2100" u="none" cap="none" strike="noStrike">
                <a:solidFill>
                  <a:schemeClr val="dk1"/>
                </a:solidFill>
                <a:latin typeface="Calibri"/>
                <a:ea typeface="Calibri"/>
                <a:cs typeface="Calibri"/>
                <a:sym typeface="Calibri"/>
              </a:endParaRPr>
            </a:p>
          </p:txBody>
        </p:sp>
        <p:sp>
          <p:nvSpPr>
            <p:cNvPr id="134" name="Google Shape;134;p3"/>
            <p:cNvSpPr txBox="1"/>
            <p:nvPr/>
          </p:nvSpPr>
          <p:spPr>
            <a:xfrm>
              <a:off x="9023895" y="6535181"/>
              <a:ext cx="73857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chemeClr val="dk1"/>
                  </a:solidFill>
                  <a:latin typeface="Arial"/>
                  <a:ea typeface="Arial"/>
                  <a:cs typeface="Arial"/>
                  <a:sym typeface="Arial"/>
                </a:rPr>
                <a:t>가설 및 상관관계 분석</a:t>
              </a:r>
              <a:endParaRPr b="0" i="0" sz="2100" u="none" cap="none" strike="noStrike">
                <a:solidFill>
                  <a:schemeClr val="dk1"/>
                </a:solidFill>
                <a:latin typeface="Calibri"/>
                <a:ea typeface="Calibri"/>
                <a:cs typeface="Calibri"/>
                <a:sym typeface="Calibri"/>
              </a:endParaRPr>
            </a:p>
          </p:txBody>
        </p:sp>
        <p:sp>
          <p:nvSpPr>
            <p:cNvPr id="135" name="Google Shape;135;p3"/>
            <p:cNvSpPr txBox="1"/>
            <p:nvPr/>
          </p:nvSpPr>
          <p:spPr>
            <a:xfrm>
              <a:off x="9023895" y="7030420"/>
              <a:ext cx="73857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chemeClr val="dk1"/>
                  </a:solidFill>
                  <a:latin typeface="Arial"/>
                  <a:ea typeface="Arial"/>
                  <a:cs typeface="Arial"/>
                  <a:sym typeface="Arial"/>
                </a:rPr>
                <a:t>장애인 편의시설 중 ‘교통’ 집중 분석 및 시각화</a:t>
              </a:r>
              <a:endParaRPr b="0" i="0" sz="2100" u="none" cap="none" strike="noStrike">
                <a:solidFill>
                  <a:schemeClr val="dk1"/>
                </a:solidFill>
                <a:latin typeface="Arial"/>
                <a:ea typeface="Arial"/>
                <a:cs typeface="Arial"/>
                <a:sym typeface="Arial"/>
              </a:endParaRPr>
            </a:p>
          </p:txBody>
        </p:sp>
      </p:grpSp>
      <p:grpSp>
        <p:nvGrpSpPr>
          <p:cNvPr id="136" name="Google Shape;136;p3"/>
          <p:cNvGrpSpPr/>
          <p:nvPr/>
        </p:nvGrpSpPr>
        <p:grpSpPr>
          <a:xfrm>
            <a:off x="4403256" y="1403344"/>
            <a:ext cx="327735" cy="854062"/>
            <a:chOff x="4403256" y="1403344"/>
            <a:chExt cx="327735" cy="854062"/>
          </a:xfrm>
        </p:grpSpPr>
        <p:pic>
          <p:nvPicPr>
            <p:cNvPr id="137" name="Google Shape;137;p3"/>
            <p:cNvPicPr preferRelativeResize="0"/>
            <p:nvPr/>
          </p:nvPicPr>
          <p:blipFill rotWithShape="1">
            <a:blip r:embed="rId3">
              <a:alphaModFix/>
            </a:blip>
            <a:srcRect b="0" l="0" r="0" t="0"/>
            <a:stretch/>
          </p:blipFill>
          <p:spPr>
            <a:xfrm>
              <a:off x="4403256" y="1403344"/>
              <a:ext cx="327735" cy="327735"/>
            </a:xfrm>
            <a:prstGeom prst="rect">
              <a:avLst/>
            </a:prstGeom>
            <a:noFill/>
            <a:ln>
              <a:noFill/>
            </a:ln>
          </p:spPr>
        </p:pic>
        <p:pic>
          <p:nvPicPr>
            <p:cNvPr id="138" name="Google Shape;138;p3"/>
            <p:cNvPicPr preferRelativeResize="0"/>
            <p:nvPr/>
          </p:nvPicPr>
          <p:blipFill rotWithShape="1">
            <a:blip r:embed="rId3">
              <a:alphaModFix/>
            </a:blip>
            <a:srcRect b="0" l="0" r="0" t="0"/>
            <a:stretch/>
          </p:blipFill>
          <p:spPr>
            <a:xfrm>
              <a:off x="4403256" y="1929671"/>
              <a:ext cx="327735" cy="327735"/>
            </a:xfrm>
            <a:prstGeom prst="rect">
              <a:avLst/>
            </a:prstGeom>
            <a:noFill/>
            <a:ln>
              <a:noFill/>
            </a:ln>
          </p:spPr>
        </p:pic>
      </p:grpSp>
      <p:sp>
        <p:nvSpPr>
          <p:cNvPr id="139" name="Google Shape;139;p3"/>
          <p:cNvSpPr txBox="1"/>
          <p:nvPr/>
        </p:nvSpPr>
        <p:spPr>
          <a:xfrm>
            <a:off x="9645520" y="2721193"/>
            <a:ext cx="73857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프로젝트 목표</a:t>
            </a:r>
            <a:endParaRPr b="0" i="0" sz="2100" u="none" cap="none" strike="noStrike">
              <a:solidFill>
                <a:schemeClr val="dk1"/>
              </a:solidFill>
              <a:latin typeface="Calibri"/>
              <a:ea typeface="Calibri"/>
              <a:cs typeface="Calibri"/>
              <a:sym typeface="Calibri"/>
            </a:endParaRPr>
          </a:p>
        </p:txBody>
      </p:sp>
      <p:sp>
        <p:nvSpPr>
          <p:cNvPr id="140" name="Google Shape;140;p3"/>
          <p:cNvSpPr txBox="1"/>
          <p:nvPr/>
        </p:nvSpPr>
        <p:spPr>
          <a:xfrm>
            <a:off x="5357600" y="7270582"/>
            <a:ext cx="33636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3000" u="none" cap="none" strike="noStrike">
                <a:solidFill>
                  <a:srgbClr val="000000"/>
                </a:solidFill>
                <a:latin typeface="Arial"/>
                <a:ea typeface="Arial"/>
                <a:cs typeface="Arial"/>
                <a:sym typeface="Arial"/>
              </a:rPr>
              <a:t>향후 개선사항 | 기대효과</a:t>
            </a:r>
            <a:endParaRPr b="0" i="0" sz="3000" u="none" cap="none" strike="noStrike">
              <a:solidFill>
                <a:srgbClr val="000000"/>
              </a:solidFill>
              <a:latin typeface="Arial"/>
              <a:ea typeface="Arial"/>
              <a:cs typeface="Arial"/>
              <a:sym typeface="Arial"/>
            </a:endParaRPr>
          </a:p>
        </p:txBody>
      </p:sp>
      <p:grpSp>
        <p:nvGrpSpPr>
          <p:cNvPr id="141" name="Google Shape;141;p3"/>
          <p:cNvGrpSpPr/>
          <p:nvPr/>
        </p:nvGrpSpPr>
        <p:grpSpPr>
          <a:xfrm>
            <a:off x="9641495" y="7325900"/>
            <a:ext cx="7385700" cy="899306"/>
            <a:chOff x="7195095" y="6051375"/>
            <a:chExt cx="7385700" cy="899306"/>
          </a:xfrm>
        </p:grpSpPr>
        <p:sp>
          <p:nvSpPr>
            <p:cNvPr id="142" name="Google Shape;142;p3"/>
            <p:cNvSpPr txBox="1"/>
            <p:nvPr/>
          </p:nvSpPr>
          <p:spPr>
            <a:xfrm>
              <a:off x="7195101" y="6051375"/>
              <a:ext cx="47325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장애인 교통 편의시설 개선사항 및 </a:t>
              </a:r>
              <a:r>
                <a:rPr lang="en-US" sz="2100"/>
                <a:t>기대</a:t>
              </a:r>
              <a:r>
                <a:rPr b="0" i="0" lang="en-US" sz="2100" u="none" cap="none" strike="noStrike">
                  <a:solidFill>
                    <a:srgbClr val="000000"/>
                  </a:solidFill>
                  <a:latin typeface="Arial"/>
                  <a:ea typeface="Arial"/>
                  <a:cs typeface="Arial"/>
                  <a:sym typeface="Arial"/>
                </a:rPr>
                <a:t>효과</a:t>
              </a:r>
              <a:endParaRPr b="0" i="0" sz="2100" u="none" cap="none" strike="noStrike">
                <a:solidFill>
                  <a:schemeClr val="dk1"/>
                </a:solidFill>
                <a:latin typeface="Calibri"/>
                <a:ea typeface="Calibri"/>
                <a:cs typeface="Calibri"/>
                <a:sym typeface="Calibri"/>
              </a:endParaRPr>
            </a:p>
          </p:txBody>
        </p:sp>
        <p:sp>
          <p:nvSpPr>
            <p:cNvPr id="143" name="Google Shape;143;p3"/>
            <p:cNvSpPr txBox="1"/>
            <p:nvPr/>
          </p:nvSpPr>
          <p:spPr>
            <a:xfrm>
              <a:off x="7195095" y="6535181"/>
              <a:ext cx="73857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100" u="none" cap="none" strike="noStrike">
                  <a:solidFill>
                    <a:srgbClr val="000000"/>
                  </a:solidFill>
                  <a:latin typeface="Arial"/>
                  <a:ea typeface="Arial"/>
                  <a:cs typeface="Arial"/>
                  <a:sym typeface="Arial"/>
                </a:rPr>
                <a:t>핸디나비 웹 서비스 안내 및 상세 기술구현 </a:t>
              </a:r>
              <a:endParaRPr b="0" i="0" sz="2100" u="none" cap="none" strike="noStrike">
                <a:solidFill>
                  <a:schemeClr val="dk1"/>
                </a:solidFill>
                <a:latin typeface="Calibri"/>
                <a:ea typeface="Calibri"/>
                <a:cs typeface="Calibri"/>
                <a:sym typeface="Calibri"/>
              </a:endParaRPr>
            </a:p>
          </p:txBody>
        </p:sp>
      </p:grpSp>
      <p:cxnSp>
        <p:nvCxnSpPr>
          <p:cNvPr id="144" name="Google Shape;144;p3"/>
          <p:cNvCxnSpPr/>
          <p:nvPr/>
        </p:nvCxnSpPr>
        <p:spPr>
          <a:xfrm>
            <a:off x="5336688" y="1416225"/>
            <a:ext cx="11292900" cy="0"/>
          </a:xfrm>
          <a:prstGeom prst="straightConnector1">
            <a:avLst/>
          </a:prstGeom>
          <a:noFill/>
          <a:ln cap="flat" cmpd="sng" w="9525">
            <a:solidFill>
              <a:srgbClr val="D8D8D8"/>
            </a:solidFill>
            <a:prstDash val="solid"/>
            <a:round/>
            <a:headEnd len="sm" w="sm" type="none"/>
            <a:tailEnd len="sm" w="sm" type="none"/>
          </a:ln>
        </p:spPr>
      </p:cxnSp>
      <p:cxnSp>
        <p:nvCxnSpPr>
          <p:cNvPr id="145" name="Google Shape;145;p3"/>
          <p:cNvCxnSpPr/>
          <p:nvPr/>
        </p:nvCxnSpPr>
        <p:spPr>
          <a:xfrm>
            <a:off x="5357588" y="4125825"/>
            <a:ext cx="11292900" cy="0"/>
          </a:xfrm>
          <a:prstGeom prst="straightConnector1">
            <a:avLst/>
          </a:prstGeom>
          <a:noFill/>
          <a:ln cap="flat" cmpd="sng" w="9525">
            <a:solidFill>
              <a:srgbClr val="D8D8D8"/>
            </a:solidFill>
            <a:prstDash val="solid"/>
            <a:round/>
            <a:headEnd len="sm" w="sm" type="none"/>
            <a:tailEnd len="sm" w="sm" type="none"/>
          </a:ln>
        </p:spPr>
      </p:cxnSp>
      <p:cxnSp>
        <p:nvCxnSpPr>
          <p:cNvPr id="146" name="Google Shape;146;p3"/>
          <p:cNvCxnSpPr/>
          <p:nvPr/>
        </p:nvCxnSpPr>
        <p:spPr>
          <a:xfrm>
            <a:off x="5357600" y="6932475"/>
            <a:ext cx="112929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 name="Shape 150"/>
        <p:cNvGrpSpPr/>
        <p:nvPr/>
      </p:nvGrpSpPr>
      <p:grpSpPr>
        <a:xfrm>
          <a:off x="0" y="0"/>
          <a:ext cx="0" cy="0"/>
          <a:chOff x="0" y="0"/>
          <a:chExt cx="0" cy="0"/>
        </a:xfrm>
      </p:grpSpPr>
      <p:sp>
        <p:nvSpPr>
          <p:cNvPr id="151" name="Google Shape;151;g116e922a2d1_1_0"/>
          <p:cNvSpPr txBox="1"/>
          <p:nvPr/>
        </p:nvSpPr>
        <p:spPr>
          <a:xfrm>
            <a:off x="927810" y="1250768"/>
            <a:ext cx="6779400" cy="26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00"/>
              <a:buFont typeface="Arial"/>
              <a:buNone/>
            </a:pPr>
            <a:r>
              <a:rPr b="0" i="0" lang="en-US" sz="8200" u="none" cap="none" strike="noStrike">
                <a:solidFill>
                  <a:srgbClr val="000000"/>
                </a:solidFill>
                <a:latin typeface="Arial"/>
                <a:ea typeface="Arial"/>
                <a:cs typeface="Arial"/>
                <a:sym typeface="Arial"/>
              </a:rPr>
              <a:t>프로젝트 기획</a:t>
            </a:r>
            <a:endParaRPr b="0" i="0" sz="8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200"/>
              <a:buFont typeface="Arial"/>
              <a:buNone/>
            </a:pPr>
            <a:r>
              <a:rPr b="0" i="0" lang="en-US" sz="8200" u="none" cap="none" strike="noStrike">
                <a:solidFill>
                  <a:srgbClr val="000000"/>
                </a:solidFill>
                <a:latin typeface="Arial"/>
                <a:ea typeface="Arial"/>
                <a:cs typeface="Arial"/>
                <a:sym typeface="Arial"/>
              </a:rPr>
              <a:t>배경 및 목표</a:t>
            </a:r>
            <a:endParaRPr b="0" i="0" sz="1800" u="none" cap="none" strike="noStrike">
              <a:solidFill>
                <a:schemeClr val="dk1"/>
              </a:solidFill>
              <a:latin typeface="Arial"/>
              <a:ea typeface="Arial"/>
              <a:cs typeface="Arial"/>
              <a:sym typeface="Arial"/>
            </a:endParaRPr>
          </a:p>
        </p:txBody>
      </p:sp>
      <p:sp>
        <p:nvSpPr>
          <p:cNvPr id="152" name="Google Shape;152;g116e922a2d1_1_0"/>
          <p:cNvSpPr txBox="1"/>
          <p:nvPr/>
        </p:nvSpPr>
        <p:spPr>
          <a:xfrm>
            <a:off x="927811" y="5506233"/>
            <a:ext cx="5522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2300" u="none" cap="none" strike="noStrike">
                <a:solidFill>
                  <a:schemeClr val="dk1"/>
                </a:solidFill>
                <a:highlight>
                  <a:schemeClr val="lt1"/>
                </a:highlight>
                <a:latin typeface="Arial"/>
                <a:ea typeface="Arial"/>
                <a:cs typeface="Arial"/>
                <a:sym typeface="Arial"/>
              </a:rPr>
              <a:t>01. 사회적 문제 및 현황</a:t>
            </a:r>
            <a:endParaRPr b="0" i="0" sz="2300" u="none" cap="none" strike="noStrike">
              <a:solidFill>
                <a:schemeClr val="dk1"/>
              </a:solidFill>
              <a:latin typeface="Calibri"/>
              <a:ea typeface="Calibri"/>
              <a:cs typeface="Calibri"/>
              <a:sym typeface="Calibri"/>
            </a:endParaRPr>
          </a:p>
        </p:txBody>
      </p:sp>
      <p:sp>
        <p:nvSpPr>
          <p:cNvPr id="153" name="Google Shape;153;g116e922a2d1_1_0"/>
          <p:cNvSpPr txBox="1"/>
          <p:nvPr/>
        </p:nvSpPr>
        <p:spPr>
          <a:xfrm>
            <a:off x="927812" y="6038539"/>
            <a:ext cx="5188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300" u="none" cap="none" strike="noStrike">
                <a:solidFill>
                  <a:schemeClr val="dk1"/>
                </a:solidFill>
                <a:highlight>
                  <a:srgbClr val="FFFFFF"/>
                </a:highlight>
                <a:latin typeface="Arial"/>
                <a:ea typeface="Arial"/>
                <a:cs typeface="Arial"/>
                <a:sym typeface="Arial"/>
              </a:rPr>
              <a:t>02. </a:t>
            </a:r>
            <a:r>
              <a:rPr b="0" i="0" lang="en-US" sz="2300" u="none" cap="none" strike="noStrike">
                <a:solidFill>
                  <a:schemeClr val="dk1"/>
                </a:solidFill>
                <a:highlight>
                  <a:schemeClr val="lt1"/>
                </a:highlight>
                <a:latin typeface="Arial"/>
                <a:ea typeface="Arial"/>
                <a:cs typeface="Arial"/>
                <a:sym typeface="Arial"/>
              </a:rPr>
              <a:t>프로젝트 분석 흐름 및 주요 내용</a:t>
            </a:r>
            <a:endParaRPr b="0" i="0" sz="2300" u="none" cap="none" strike="noStrike">
              <a:solidFill>
                <a:schemeClr val="dk1"/>
              </a:solidFill>
              <a:highlight>
                <a:srgbClr val="FFFFFF"/>
              </a:highlight>
              <a:latin typeface="Arial"/>
              <a:ea typeface="Arial"/>
              <a:cs typeface="Arial"/>
              <a:sym typeface="Arial"/>
            </a:endParaRPr>
          </a:p>
        </p:txBody>
      </p:sp>
      <p:sp>
        <p:nvSpPr>
          <p:cNvPr id="154" name="Google Shape;154;g116e922a2d1_1_0"/>
          <p:cNvSpPr txBox="1"/>
          <p:nvPr/>
        </p:nvSpPr>
        <p:spPr>
          <a:xfrm>
            <a:off x="16868603" y="615896"/>
            <a:ext cx="637049" cy="41141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04</a:t>
            </a:r>
            <a:endParaRPr b="0" i="0" sz="1800" u="none" cap="none" strike="noStrike">
              <a:solidFill>
                <a:schemeClr val="dk1"/>
              </a:solidFill>
              <a:latin typeface="Calibri"/>
              <a:ea typeface="Calibri"/>
              <a:cs typeface="Calibri"/>
              <a:sym typeface="Calibri"/>
            </a:endParaRPr>
          </a:p>
        </p:txBody>
      </p:sp>
      <p:grpSp>
        <p:nvGrpSpPr>
          <p:cNvPr id="155" name="Google Shape;155;g116e922a2d1_1_0"/>
          <p:cNvGrpSpPr/>
          <p:nvPr/>
        </p:nvGrpSpPr>
        <p:grpSpPr>
          <a:xfrm>
            <a:off x="6624682" y="2806996"/>
            <a:ext cx="327736" cy="854061"/>
            <a:chOff x="4059346" y="2715397"/>
            <a:chExt cx="327736" cy="854061"/>
          </a:xfrm>
        </p:grpSpPr>
        <p:pic>
          <p:nvPicPr>
            <p:cNvPr id="156" name="Google Shape;156;g116e922a2d1_1_0"/>
            <p:cNvPicPr preferRelativeResize="0"/>
            <p:nvPr/>
          </p:nvPicPr>
          <p:blipFill rotWithShape="1">
            <a:blip r:embed="rId3">
              <a:alphaModFix/>
            </a:blip>
            <a:srcRect b="0" l="0" r="0" t="0"/>
            <a:stretch/>
          </p:blipFill>
          <p:spPr>
            <a:xfrm>
              <a:off x="4059346" y="2715397"/>
              <a:ext cx="327735" cy="327735"/>
            </a:xfrm>
            <a:prstGeom prst="rect">
              <a:avLst/>
            </a:prstGeom>
            <a:noFill/>
            <a:ln>
              <a:noFill/>
            </a:ln>
          </p:spPr>
        </p:pic>
        <p:pic>
          <p:nvPicPr>
            <p:cNvPr id="157" name="Google Shape;157;g116e922a2d1_1_0"/>
            <p:cNvPicPr preferRelativeResize="0"/>
            <p:nvPr/>
          </p:nvPicPr>
          <p:blipFill rotWithShape="1">
            <a:blip r:embed="rId3">
              <a:alphaModFix/>
            </a:blip>
            <a:srcRect b="0" l="0" r="0" t="0"/>
            <a:stretch/>
          </p:blipFill>
          <p:spPr>
            <a:xfrm>
              <a:off x="4059347" y="3241723"/>
              <a:ext cx="327735" cy="327735"/>
            </a:xfrm>
            <a:prstGeom prst="rect">
              <a:avLst/>
            </a:prstGeom>
            <a:noFill/>
            <a:ln>
              <a:noFill/>
            </a:ln>
          </p:spPr>
        </p:pic>
      </p:grpSp>
      <p:sp>
        <p:nvSpPr>
          <p:cNvPr id="158" name="Google Shape;158;g116e922a2d1_1_0"/>
          <p:cNvSpPr txBox="1"/>
          <p:nvPr/>
        </p:nvSpPr>
        <p:spPr>
          <a:xfrm>
            <a:off x="10390643" y="4571429"/>
            <a:ext cx="6171429" cy="4114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이미지를 넣어 주세요</a:t>
            </a:r>
            <a:endParaRPr b="0" i="0" sz="1800" u="none" cap="none" strike="noStrike">
              <a:solidFill>
                <a:schemeClr val="dk1"/>
              </a:solidFill>
              <a:latin typeface="Calibri"/>
              <a:ea typeface="Calibri"/>
              <a:cs typeface="Calibri"/>
              <a:sym typeface="Calibri"/>
            </a:endParaRPr>
          </a:p>
        </p:txBody>
      </p:sp>
      <p:pic>
        <p:nvPicPr>
          <p:cNvPr id="159" name="Google Shape;159;g116e922a2d1_1_0"/>
          <p:cNvPicPr preferRelativeResize="0"/>
          <p:nvPr/>
        </p:nvPicPr>
        <p:blipFill rotWithShape="1">
          <a:blip r:embed="rId4">
            <a:alphaModFix/>
          </a:blip>
          <a:srcRect b="0" l="0" r="0" t="0"/>
          <a:stretch/>
        </p:blipFill>
        <p:spPr>
          <a:xfrm>
            <a:off x="7924800" y="1206588"/>
            <a:ext cx="9546749" cy="7992424"/>
          </a:xfrm>
          <a:prstGeom prst="rect">
            <a:avLst/>
          </a:prstGeom>
          <a:noFill/>
          <a:ln>
            <a:noFill/>
          </a:ln>
        </p:spPr>
      </p:pic>
      <p:sp>
        <p:nvSpPr>
          <p:cNvPr id="160" name="Google Shape;160;g116e922a2d1_1_0"/>
          <p:cNvSpPr txBox="1"/>
          <p:nvPr/>
        </p:nvSpPr>
        <p:spPr>
          <a:xfrm>
            <a:off x="927812" y="6570680"/>
            <a:ext cx="5188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300" u="none" cap="none" strike="noStrike">
                <a:solidFill>
                  <a:schemeClr val="dk1"/>
                </a:solidFill>
                <a:highlight>
                  <a:srgbClr val="FFFFFF"/>
                </a:highlight>
                <a:latin typeface="Arial"/>
                <a:ea typeface="Arial"/>
                <a:cs typeface="Arial"/>
                <a:sym typeface="Arial"/>
              </a:rPr>
              <a:t>03. 프로젝트 목표</a:t>
            </a:r>
            <a:endParaRPr b="0" i="0" sz="2300" u="none" cap="none" strike="noStrike">
              <a:solidFill>
                <a:schemeClr val="dk1"/>
              </a:solidFill>
              <a:highlight>
                <a:srgbClr val="FFFFFF"/>
              </a:highlight>
              <a:latin typeface="Arial"/>
              <a:ea typeface="Arial"/>
              <a:cs typeface="Arial"/>
              <a:sym typeface="Arial"/>
            </a:endParaRPr>
          </a:p>
        </p:txBody>
      </p:sp>
      <p:cxnSp>
        <p:nvCxnSpPr>
          <p:cNvPr id="161" name="Google Shape;161;g116e922a2d1_1_0"/>
          <p:cNvCxnSpPr/>
          <p:nvPr/>
        </p:nvCxnSpPr>
        <p:spPr>
          <a:xfrm>
            <a:off x="927788" y="5158138"/>
            <a:ext cx="40923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g116e922a2d1_1_16"/>
          <p:cNvPicPr preferRelativeResize="0"/>
          <p:nvPr/>
        </p:nvPicPr>
        <p:blipFill rotWithShape="1">
          <a:blip r:embed="rId3">
            <a:alphaModFix/>
          </a:blip>
          <a:srcRect b="0" l="0" r="0" t="0"/>
          <a:stretch/>
        </p:blipFill>
        <p:spPr>
          <a:xfrm>
            <a:off x="6354838" y="2362338"/>
            <a:ext cx="5617324" cy="5578054"/>
          </a:xfrm>
          <a:prstGeom prst="rect">
            <a:avLst/>
          </a:prstGeom>
          <a:noFill/>
          <a:ln>
            <a:noFill/>
          </a:ln>
        </p:spPr>
      </p:pic>
      <p:sp>
        <p:nvSpPr>
          <p:cNvPr id="167" name="Google Shape;167;g116e922a2d1_1_16"/>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05</a:t>
            </a:r>
            <a:endParaRPr b="0" i="0" sz="1800" u="none" cap="none" strike="noStrike">
              <a:solidFill>
                <a:schemeClr val="dk1"/>
              </a:solidFill>
              <a:latin typeface="Calibri"/>
              <a:ea typeface="Calibri"/>
              <a:cs typeface="Calibri"/>
              <a:sym typeface="Calibri"/>
            </a:endParaRPr>
          </a:p>
        </p:txBody>
      </p:sp>
      <p:sp>
        <p:nvSpPr>
          <p:cNvPr id="168" name="Google Shape;168;g116e922a2d1_1_16"/>
          <p:cNvSpPr txBox="1"/>
          <p:nvPr/>
        </p:nvSpPr>
        <p:spPr>
          <a:xfrm>
            <a:off x="1068701" y="550725"/>
            <a:ext cx="5273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rgbClr val="000000"/>
                </a:solidFill>
                <a:latin typeface="Arial"/>
                <a:ea typeface="Arial"/>
                <a:cs typeface="Arial"/>
                <a:sym typeface="Arial"/>
              </a:rPr>
              <a:t>기획 배경 및 목표</a:t>
            </a:r>
            <a:endParaRPr b="1" i="0" sz="3200" u="none" cap="none" strike="noStrike">
              <a:solidFill>
                <a:schemeClr val="dk1"/>
              </a:solidFill>
              <a:latin typeface="Calibri"/>
              <a:ea typeface="Calibri"/>
              <a:cs typeface="Calibri"/>
              <a:sym typeface="Calibri"/>
            </a:endParaRPr>
          </a:p>
        </p:txBody>
      </p:sp>
      <p:pic>
        <p:nvPicPr>
          <p:cNvPr id="169" name="Google Shape;169;g116e922a2d1_1_16"/>
          <p:cNvPicPr preferRelativeResize="0"/>
          <p:nvPr/>
        </p:nvPicPr>
        <p:blipFill rotWithShape="1">
          <a:blip r:embed="rId4">
            <a:alphaModFix/>
          </a:blip>
          <a:srcRect b="0" l="0" r="0" t="0"/>
          <a:stretch/>
        </p:blipFill>
        <p:spPr>
          <a:xfrm>
            <a:off x="15591624" y="9001124"/>
            <a:ext cx="2354124" cy="759800"/>
          </a:xfrm>
          <a:prstGeom prst="rect">
            <a:avLst/>
          </a:prstGeom>
          <a:noFill/>
          <a:ln>
            <a:noFill/>
          </a:ln>
        </p:spPr>
      </p:pic>
      <p:pic>
        <p:nvPicPr>
          <p:cNvPr id="170" name="Google Shape;170;g116e922a2d1_1_16"/>
          <p:cNvPicPr preferRelativeResize="0"/>
          <p:nvPr/>
        </p:nvPicPr>
        <p:blipFill rotWithShape="1">
          <a:blip r:embed="rId3">
            <a:alphaModFix/>
          </a:blip>
          <a:srcRect b="0" l="0" r="0" t="0"/>
          <a:stretch/>
        </p:blipFill>
        <p:spPr>
          <a:xfrm>
            <a:off x="0" y="550725"/>
            <a:ext cx="954024" cy="477001"/>
          </a:xfrm>
          <a:prstGeom prst="rect">
            <a:avLst/>
          </a:prstGeom>
          <a:noFill/>
          <a:ln>
            <a:noFill/>
          </a:ln>
        </p:spPr>
      </p:pic>
      <p:pic>
        <p:nvPicPr>
          <p:cNvPr id="171" name="Google Shape;171;g116e922a2d1_1_16"/>
          <p:cNvPicPr preferRelativeResize="0"/>
          <p:nvPr/>
        </p:nvPicPr>
        <p:blipFill rotWithShape="1">
          <a:blip r:embed="rId5">
            <a:alphaModFix amt="70000"/>
          </a:blip>
          <a:srcRect b="0" l="0" r="0" t="0"/>
          <a:stretch/>
        </p:blipFill>
        <p:spPr>
          <a:xfrm>
            <a:off x="1697404" y="6429856"/>
            <a:ext cx="3023043" cy="347597"/>
          </a:xfrm>
          <a:prstGeom prst="rect">
            <a:avLst/>
          </a:prstGeom>
          <a:noFill/>
          <a:ln>
            <a:noFill/>
          </a:ln>
        </p:spPr>
      </p:pic>
      <p:pic>
        <p:nvPicPr>
          <p:cNvPr descr="텍스트이(가) 표시된 사진&#10;&#10;자동 생성된 설명" id="172" name="Google Shape;172;g116e922a2d1_1_16"/>
          <p:cNvPicPr preferRelativeResize="0"/>
          <p:nvPr/>
        </p:nvPicPr>
        <p:blipFill rotWithShape="1">
          <a:blip r:embed="rId6">
            <a:alphaModFix amt="70000"/>
          </a:blip>
          <a:srcRect b="0" l="0" r="0" t="0"/>
          <a:stretch/>
        </p:blipFill>
        <p:spPr>
          <a:xfrm>
            <a:off x="1729805" y="5433546"/>
            <a:ext cx="887367" cy="892087"/>
          </a:xfrm>
          <a:prstGeom prst="rect">
            <a:avLst/>
          </a:prstGeom>
          <a:noFill/>
          <a:ln>
            <a:noFill/>
          </a:ln>
        </p:spPr>
      </p:pic>
      <p:sp>
        <p:nvSpPr>
          <p:cNvPr id="173" name="Google Shape;173;g116e922a2d1_1_16"/>
          <p:cNvSpPr txBox="1"/>
          <p:nvPr/>
        </p:nvSpPr>
        <p:spPr>
          <a:xfrm>
            <a:off x="430072" y="2079590"/>
            <a:ext cx="5408249" cy="4462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01. ‘장애인’ 키워드에 대한 트렌드 분석</a:t>
            </a:r>
            <a:endParaRPr b="1" i="0" sz="2300" u="none" cap="none" strike="noStrike">
              <a:solidFill>
                <a:schemeClr val="dk1"/>
              </a:solidFill>
              <a:latin typeface="Calibri"/>
              <a:ea typeface="Calibri"/>
              <a:cs typeface="Calibri"/>
              <a:sym typeface="Calibri"/>
            </a:endParaRPr>
          </a:p>
        </p:txBody>
      </p:sp>
      <p:pic>
        <p:nvPicPr>
          <p:cNvPr id="174" name="Google Shape;174;g116e922a2d1_1_16"/>
          <p:cNvPicPr preferRelativeResize="0"/>
          <p:nvPr/>
        </p:nvPicPr>
        <p:blipFill rotWithShape="1">
          <a:blip r:embed="rId7">
            <a:alphaModFix amt="70000"/>
          </a:blip>
          <a:srcRect b="0" l="0" r="0" t="0"/>
          <a:stretch/>
        </p:blipFill>
        <p:spPr>
          <a:xfrm>
            <a:off x="3028049" y="5433546"/>
            <a:ext cx="2037361" cy="933791"/>
          </a:xfrm>
          <a:prstGeom prst="rect">
            <a:avLst/>
          </a:prstGeom>
          <a:noFill/>
          <a:ln>
            <a:noFill/>
          </a:ln>
        </p:spPr>
      </p:pic>
      <p:pic>
        <p:nvPicPr>
          <p:cNvPr id="175" name="Google Shape;175;g116e922a2d1_1_16"/>
          <p:cNvPicPr preferRelativeResize="0"/>
          <p:nvPr/>
        </p:nvPicPr>
        <p:blipFill rotWithShape="1">
          <a:blip r:embed="rId8">
            <a:alphaModFix/>
          </a:blip>
          <a:srcRect b="0" l="0" r="0" t="0"/>
          <a:stretch/>
        </p:blipFill>
        <p:spPr>
          <a:xfrm>
            <a:off x="6526325" y="2525826"/>
            <a:ext cx="5273448" cy="5273448"/>
          </a:xfrm>
          <a:prstGeom prst="rect">
            <a:avLst/>
          </a:prstGeom>
          <a:noFill/>
          <a:ln>
            <a:noFill/>
          </a:ln>
        </p:spPr>
      </p:pic>
      <p:sp>
        <p:nvSpPr>
          <p:cNvPr id="176" name="Google Shape;176;g116e922a2d1_1_16"/>
          <p:cNvSpPr txBox="1"/>
          <p:nvPr/>
        </p:nvSpPr>
        <p:spPr>
          <a:xfrm>
            <a:off x="6603449" y="8008788"/>
            <a:ext cx="5272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1" i="0" lang="en-US" sz="1400" u="none" cap="none" strike="noStrike">
                <a:solidFill>
                  <a:srgbClr val="333333"/>
                </a:solidFill>
                <a:latin typeface="Calibri"/>
                <a:ea typeface="Calibri"/>
                <a:cs typeface="Calibri"/>
                <a:sym typeface="Calibri"/>
              </a:rPr>
              <a:t>2017~2021 키워드:장애인 관련 뉴스에 대한 주제 (워드클라우드)</a:t>
            </a:r>
            <a:endParaRPr b="1" i="0" sz="1400" u="none" cap="none" strike="noStrike">
              <a:solidFill>
                <a:schemeClr val="dk1"/>
              </a:solidFill>
              <a:latin typeface="Calibri"/>
              <a:ea typeface="Calibri"/>
              <a:cs typeface="Calibri"/>
              <a:sym typeface="Calibri"/>
            </a:endParaRPr>
          </a:p>
        </p:txBody>
      </p:sp>
      <p:cxnSp>
        <p:nvCxnSpPr>
          <p:cNvPr id="177" name="Google Shape;177;g116e922a2d1_1_16"/>
          <p:cNvCxnSpPr/>
          <p:nvPr/>
        </p:nvCxnSpPr>
        <p:spPr>
          <a:xfrm>
            <a:off x="5797248" y="3724294"/>
            <a:ext cx="713947" cy="609225"/>
          </a:xfrm>
          <a:prstGeom prst="straightConnector1">
            <a:avLst/>
          </a:prstGeom>
          <a:noFill/>
          <a:ln cap="flat" cmpd="sng" w="76200">
            <a:solidFill>
              <a:srgbClr val="FEEBB6"/>
            </a:solidFill>
            <a:prstDash val="solid"/>
            <a:round/>
            <a:headEnd len="sm" w="sm" type="none"/>
            <a:tailEnd len="sm" w="sm" type="none"/>
          </a:ln>
        </p:spPr>
      </p:cxnSp>
      <p:sp>
        <p:nvSpPr>
          <p:cNvPr id="178" name="Google Shape;178;g116e922a2d1_1_16"/>
          <p:cNvSpPr txBox="1"/>
          <p:nvPr/>
        </p:nvSpPr>
        <p:spPr>
          <a:xfrm>
            <a:off x="415131" y="2597635"/>
            <a:ext cx="54231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최근 5년 간 ‘장애인’ 키워드에 대한 뉴스 분석</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‘복지’ 분야의 Top 60에 해당하는 뉴스 키워드 분석</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‘서울’, ‘편의시설＇과 관련된 키워드 多</a:t>
            </a:r>
            <a:endParaRPr b="1" i="0" sz="1800" u="none" cap="none" strike="noStrike">
              <a:solidFill>
                <a:srgbClr val="0070C0"/>
              </a:solidFill>
              <a:latin typeface="Calibri"/>
              <a:ea typeface="Calibri"/>
              <a:cs typeface="Calibri"/>
              <a:sym typeface="Calibri"/>
            </a:endParaRPr>
          </a:p>
        </p:txBody>
      </p:sp>
      <p:sp>
        <p:nvSpPr>
          <p:cNvPr id="179" name="Google Shape;179;g116e922a2d1_1_16"/>
          <p:cNvSpPr txBox="1"/>
          <p:nvPr/>
        </p:nvSpPr>
        <p:spPr>
          <a:xfrm>
            <a:off x="415131" y="4803848"/>
            <a:ext cx="56172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02. 장애인을 위한 서비스 앱/사이트 미흡</a:t>
            </a:r>
            <a:endParaRPr b="1" i="0" sz="2300" u="none" cap="none" strike="noStrike">
              <a:solidFill>
                <a:schemeClr val="dk1"/>
              </a:solidFill>
              <a:latin typeface="Calibri"/>
              <a:ea typeface="Calibri"/>
              <a:cs typeface="Calibri"/>
              <a:sym typeface="Calibri"/>
            </a:endParaRPr>
          </a:p>
        </p:txBody>
      </p:sp>
      <p:sp>
        <p:nvSpPr>
          <p:cNvPr id="180" name="Google Shape;180;g116e922a2d1_1_16"/>
          <p:cNvSpPr txBox="1"/>
          <p:nvPr/>
        </p:nvSpPr>
        <p:spPr>
          <a:xfrm>
            <a:off x="430072" y="7023882"/>
            <a:ext cx="54192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‘서울특별시 주차정보안내시스템’의 경우 </a:t>
            </a:r>
            <a:r>
              <a:rPr b="0" i="0" lang="en-US" sz="1800" u="none" cap="none" strike="noStrike">
                <a:solidFill>
                  <a:srgbClr val="0C0C0C"/>
                </a:solidFill>
                <a:latin typeface="Calibri"/>
                <a:ea typeface="Calibri"/>
                <a:cs typeface="Calibri"/>
                <a:sym typeface="Calibri"/>
              </a:rPr>
              <a:t>장애인들을 위한 정보 부족</a:t>
            </a:r>
            <a:endParaRPr b="0" i="0" sz="1800" u="none" cap="none" strike="noStrike">
              <a:solidFill>
                <a:srgbClr val="0C0C0C"/>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C0C0C"/>
                </a:solidFill>
                <a:latin typeface="Calibri"/>
                <a:ea typeface="Calibri"/>
                <a:cs typeface="Calibri"/>
                <a:sym typeface="Calibri"/>
              </a:rPr>
              <a:t>서울 전체가 아닌 </a:t>
            </a:r>
            <a:r>
              <a:rPr b="0" i="0" lang="en-US" sz="1800" u="sng" cap="none" strike="noStrike">
                <a:solidFill>
                  <a:srgbClr val="0C0C0C"/>
                </a:solidFill>
                <a:latin typeface="Calibri"/>
                <a:ea typeface="Calibri"/>
                <a:cs typeface="Calibri"/>
                <a:sym typeface="Calibri"/>
              </a:rPr>
              <a:t>특정 구에서만 사용가능</a:t>
            </a:r>
            <a:r>
              <a:rPr b="0" i="0" lang="en-US" sz="1800" u="none" cap="none" strike="noStrike">
                <a:solidFill>
                  <a:srgbClr val="0C0C0C"/>
                </a:solidFill>
                <a:latin typeface="Calibri"/>
                <a:ea typeface="Calibri"/>
                <a:cs typeface="Calibri"/>
                <a:sym typeface="Calibri"/>
              </a:rPr>
              <a:t>하거나, 앱의 늦은 로딩 속도로 인해 </a:t>
            </a:r>
            <a:r>
              <a:rPr b="0" i="0" lang="en-US" sz="1800" u="sng" cap="none" strike="noStrike">
                <a:solidFill>
                  <a:srgbClr val="0C0C0C"/>
                </a:solidFill>
                <a:latin typeface="Calibri"/>
                <a:ea typeface="Calibri"/>
                <a:cs typeface="Calibri"/>
                <a:sym typeface="Calibri"/>
              </a:rPr>
              <a:t>서비스의 이용가치가 낮음</a:t>
            </a:r>
            <a:endParaRPr b="0" i="0" sz="1800" u="sng" cap="none" strike="noStrike">
              <a:solidFill>
                <a:srgbClr val="0C0C0C"/>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r>
              <a:rPr b="1" i="0" lang="en-US" sz="1800" u="none" cap="none" strike="noStrike">
                <a:solidFill>
                  <a:srgbClr val="0070C0"/>
                </a:solidFill>
                <a:latin typeface="Calibri"/>
                <a:ea typeface="Calibri"/>
                <a:cs typeface="Calibri"/>
                <a:sym typeface="Calibri"/>
              </a:rPr>
              <a:t>장애인이 편하게 이용할 수 있는 서비스 부재</a:t>
            </a:r>
            <a:endParaRPr b="1" i="0" sz="1800" u="none" cap="none" strike="noStrike">
              <a:solidFill>
                <a:srgbClr val="0070C0"/>
              </a:solidFill>
              <a:latin typeface="Calibri"/>
              <a:ea typeface="Calibri"/>
              <a:cs typeface="Calibri"/>
              <a:sym typeface="Calibri"/>
            </a:endParaRPr>
          </a:p>
        </p:txBody>
      </p:sp>
      <p:cxnSp>
        <p:nvCxnSpPr>
          <p:cNvPr id="181" name="Google Shape;181;g116e922a2d1_1_16"/>
          <p:cNvCxnSpPr/>
          <p:nvPr/>
        </p:nvCxnSpPr>
        <p:spPr>
          <a:xfrm flipH="1" rot="10800000">
            <a:off x="5708088" y="6147314"/>
            <a:ext cx="803107" cy="479206"/>
          </a:xfrm>
          <a:prstGeom prst="straightConnector1">
            <a:avLst/>
          </a:prstGeom>
          <a:noFill/>
          <a:ln cap="flat" cmpd="sng" w="76200">
            <a:solidFill>
              <a:srgbClr val="FEEBB6"/>
            </a:solidFill>
            <a:prstDash val="solid"/>
            <a:round/>
            <a:headEnd len="sm" w="sm" type="none"/>
            <a:tailEnd len="sm" w="sm" type="none"/>
          </a:ln>
        </p:spPr>
      </p:cxnSp>
      <p:cxnSp>
        <p:nvCxnSpPr>
          <p:cNvPr id="182" name="Google Shape;182;g116e922a2d1_1_16"/>
          <p:cNvCxnSpPr/>
          <p:nvPr/>
        </p:nvCxnSpPr>
        <p:spPr>
          <a:xfrm flipH="1" rot="10800000">
            <a:off x="11817048" y="3724294"/>
            <a:ext cx="714000" cy="609300"/>
          </a:xfrm>
          <a:prstGeom prst="straightConnector1">
            <a:avLst/>
          </a:prstGeom>
          <a:noFill/>
          <a:ln cap="flat" cmpd="sng" w="76200">
            <a:solidFill>
              <a:srgbClr val="FEEBB6"/>
            </a:solidFill>
            <a:prstDash val="solid"/>
            <a:round/>
            <a:headEnd len="sm" w="sm" type="none"/>
            <a:tailEnd len="sm" w="sm" type="none"/>
          </a:ln>
        </p:spPr>
      </p:cxnSp>
      <p:cxnSp>
        <p:nvCxnSpPr>
          <p:cNvPr id="183" name="Google Shape;183;g116e922a2d1_1_16"/>
          <p:cNvCxnSpPr/>
          <p:nvPr/>
        </p:nvCxnSpPr>
        <p:spPr>
          <a:xfrm>
            <a:off x="11956488" y="6223620"/>
            <a:ext cx="803100" cy="479100"/>
          </a:xfrm>
          <a:prstGeom prst="straightConnector1">
            <a:avLst/>
          </a:prstGeom>
          <a:noFill/>
          <a:ln cap="flat" cmpd="sng" w="76200">
            <a:solidFill>
              <a:srgbClr val="FEEBB6"/>
            </a:solidFill>
            <a:prstDash val="solid"/>
            <a:round/>
            <a:headEnd len="sm" w="sm" type="none"/>
            <a:tailEnd len="sm" w="sm" type="none"/>
          </a:ln>
        </p:spPr>
      </p:cxnSp>
      <p:sp>
        <p:nvSpPr>
          <p:cNvPr id="184" name="Google Shape;184;g116e922a2d1_1_16"/>
          <p:cNvSpPr txBox="1"/>
          <p:nvPr/>
        </p:nvSpPr>
        <p:spPr>
          <a:xfrm>
            <a:off x="12868072" y="2065390"/>
            <a:ext cx="54081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03. 프로젝트 분석 흐름도 및 주요 내용</a:t>
            </a:r>
            <a:endParaRPr b="1" i="0" sz="2300" u="none" cap="none" strike="noStrike">
              <a:solidFill>
                <a:schemeClr val="dk1"/>
              </a:solidFill>
              <a:latin typeface="Calibri"/>
              <a:ea typeface="Calibri"/>
              <a:cs typeface="Calibri"/>
              <a:sym typeface="Calibri"/>
            </a:endParaRPr>
          </a:p>
        </p:txBody>
      </p:sp>
      <p:sp>
        <p:nvSpPr>
          <p:cNvPr id="185" name="Google Shape;185;g116e922a2d1_1_16"/>
          <p:cNvSpPr txBox="1"/>
          <p:nvPr/>
        </p:nvSpPr>
        <p:spPr>
          <a:xfrm>
            <a:off x="12853131" y="2583435"/>
            <a:ext cx="54231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선행 참고자료 및 장애분야 빅테이터 활용</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주제와 밀접하게 활용 가능성이 높은 원천데이터 검토</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해당 데이터를 활용한 시험분석</a:t>
            </a:r>
            <a:endParaRPr b="1" i="0" sz="1800" u="none" cap="none" strike="noStrike">
              <a:solidFill>
                <a:srgbClr val="0070C0"/>
              </a:solidFill>
              <a:latin typeface="Calibri"/>
              <a:ea typeface="Calibri"/>
              <a:cs typeface="Calibri"/>
              <a:sym typeface="Calibri"/>
            </a:endParaRPr>
          </a:p>
        </p:txBody>
      </p:sp>
      <p:sp>
        <p:nvSpPr>
          <p:cNvPr id="186" name="Google Shape;186;g116e922a2d1_1_16"/>
          <p:cNvSpPr txBox="1"/>
          <p:nvPr/>
        </p:nvSpPr>
        <p:spPr>
          <a:xfrm>
            <a:off x="12944272" y="5570590"/>
            <a:ext cx="54081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2300" u="none" cap="none" strike="noStrike">
                <a:solidFill>
                  <a:srgbClr val="000000"/>
                </a:solidFill>
                <a:latin typeface="Arial"/>
                <a:ea typeface="Arial"/>
                <a:cs typeface="Arial"/>
                <a:sym typeface="Arial"/>
              </a:rPr>
              <a:t>04. 프로젝트 목표</a:t>
            </a:r>
            <a:endParaRPr b="1" i="0" sz="2300" u="none" cap="none" strike="noStrike">
              <a:solidFill>
                <a:schemeClr val="dk1"/>
              </a:solidFill>
              <a:latin typeface="Calibri"/>
              <a:ea typeface="Calibri"/>
              <a:cs typeface="Calibri"/>
              <a:sym typeface="Calibri"/>
            </a:endParaRPr>
          </a:p>
        </p:txBody>
      </p:sp>
      <p:sp>
        <p:nvSpPr>
          <p:cNvPr id="187" name="Google Shape;187;g116e922a2d1_1_16"/>
          <p:cNvSpPr txBox="1"/>
          <p:nvPr/>
        </p:nvSpPr>
        <p:spPr>
          <a:xfrm>
            <a:off x="12929331" y="6088635"/>
            <a:ext cx="5423100" cy="1616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가설 및 검증을 통한 데이터 분석 및 시각화</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편의시설이 부족한 구 파악 및 해결방안 제시</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sng" cap="none" strike="noStrike">
                <a:solidFill>
                  <a:schemeClr val="dk1"/>
                </a:solidFill>
                <a:latin typeface="Calibri"/>
                <a:ea typeface="Calibri"/>
                <a:cs typeface="Calibri"/>
                <a:sym typeface="Calibri"/>
              </a:rPr>
              <a:t>장애인의 편의성을 높이기 위한 서비스 생성</a:t>
            </a:r>
            <a:endParaRPr b="0" i="0" sz="1800" u="sng"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핸디나비 웹사이트 </a:t>
            </a:r>
            <a:endParaRPr b="1" i="0" sz="1800" u="none" cap="none" strike="noStrike">
              <a:solidFill>
                <a:srgbClr val="0070C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1" name="Shape 191"/>
        <p:cNvGrpSpPr/>
        <p:nvPr/>
      </p:nvGrpSpPr>
      <p:grpSpPr>
        <a:xfrm>
          <a:off x="0" y="0"/>
          <a:ext cx="0" cy="0"/>
          <a:chOff x="0" y="0"/>
          <a:chExt cx="0" cy="0"/>
        </a:xfrm>
      </p:grpSpPr>
      <p:sp>
        <p:nvSpPr>
          <p:cNvPr id="192" name="Google Shape;192;g116e922a2d1_11_16"/>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06</a:t>
            </a:r>
            <a:endParaRPr b="0" i="0" sz="1800" u="none" cap="none" strike="noStrike">
              <a:solidFill>
                <a:schemeClr val="dk1"/>
              </a:solidFill>
              <a:latin typeface="Calibri"/>
              <a:ea typeface="Calibri"/>
              <a:cs typeface="Calibri"/>
              <a:sym typeface="Calibri"/>
            </a:endParaRPr>
          </a:p>
        </p:txBody>
      </p:sp>
      <p:grpSp>
        <p:nvGrpSpPr>
          <p:cNvPr id="193" name="Google Shape;193;g116e922a2d1_11_16"/>
          <p:cNvGrpSpPr/>
          <p:nvPr/>
        </p:nvGrpSpPr>
        <p:grpSpPr>
          <a:xfrm>
            <a:off x="4076796" y="2796267"/>
            <a:ext cx="327736" cy="854061"/>
            <a:chOff x="4059346" y="2715397"/>
            <a:chExt cx="327736" cy="854061"/>
          </a:xfrm>
        </p:grpSpPr>
        <p:pic>
          <p:nvPicPr>
            <p:cNvPr id="194" name="Google Shape;194;g116e922a2d1_11_16"/>
            <p:cNvPicPr preferRelativeResize="0"/>
            <p:nvPr/>
          </p:nvPicPr>
          <p:blipFill rotWithShape="1">
            <a:blip r:embed="rId3">
              <a:alphaModFix/>
            </a:blip>
            <a:srcRect b="0" l="0" r="0" t="0"/>
            <a:stretch/>
          </p:blipFill>
          <p:spPr>
            <a:xfrm>
              <a:off x="4059346" y="2715397"/>
              <a:ext cx="327735" cy="327735"/>
            </a:xfrm>
            <a:prstGeom prst="rect">
              <a:avLst/>
            </a:prstGeom>
            <a:noFill/>
            <a:ln>
              <a:noFill/>
            </a:ln>
          </p:spPr>
        </p:pic>
        <p:pic>
          <p:nvPicPr>
            <p:cNvPr id="195" name="Google Shape;195;g116e922a2d1_11_16"/>
            <p:cNvPicPr preferRelativeResize="0"/>
            <p:nvPr/>
          </p:nvPicPr>
          <p:blipFill rotWithShape="1">
            <a:blip r:embed="rId3">
              <a:alphaModFix/>
            </a:blip>
            <a:srcRect b="0" l="0" r="0" t="0"/>
            <a:stretch/>
          </p:blipFill>
          <p:spPr>
            <a:xfrm>
              <a:off x="4059347" y="3241723"/>
              <a:ext cx="327735" cy="327735"/>
            </a:xfrm>
            <a:prstGeom prst="rect">
              <a:avLst/>
            </a:prstGeom>
            <a:noFill/>
            <a:ln>
              <a:noFill/>
            </a:ln>
          </p:spPr>
        </p:pic>
      </p:grpSp>
      <p:sp>
        <p:nvSpPr>
          <p:cNvPr id="196" name="Google Shape;196;g116e922a2d1_11_16"/>
          <p:cNvSpPr txBox="1"/>
          <p:nvPr/>
        </p:nvSpPr>
        <p:spPr>
          <a:xfrm>
            <a:off x="10390643" y="4571429"/>
            <a:ext cx="61713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이미지를 넣어 주세요</a:t>
            </a:r>
            <a:endParaRPr b="0" i="0" sz="1800" u="none" cap="none" strike="noStrike">
              <a:solidFill>
                <a:schemeClr val="dk1"/>
              </a:solidFill>
              <a:latin typeface="Calibri"/>
              <a:ea typeface="Calibri"/>
              <a:cs typeface="Calibri"/>
              <a:sym typeface="Calibri"/>
            </a:endParaRPr>
          </a:p>
        </p:txBody>
      </p:sp>
      <p:pic>
        <p:nvPicPr>
          <p:cNvPr id="197" name="Google Shape;197;g116e922a2d1_11_16"/>
          <p:cNvPicPr preferRelativeResize="0"/>
          <p:nvPr/>
        </p:nvPicPr>
        <p:blipFill rotWithShape="1">
          <a:blip r:embed="rId4">
            <a:alphaModFix/>
          </a:blip>
          <a:srcRect b="0" l="0" r="0" t="0"/>
          <a:stretch/>
        </p:blipFill>
        <p:spPr>
          <a:xfrm>
            <a:off x="7940095" y="1206600"/>
            <a:ext cx="8769454" cy="7992400"/>
          </a:xfrm>
          <a:prstGeom prst="rect">
            <a:avLst/>
          </a:prstGeom>
          <a:noFill/>
          <a:ln>
            <a:noFill/>
          </a:ln>
        </p:spPr>
      </p:pic>
      <p:sp>
        <p:nvSpPr>
          <p:cNvPr id="198" name="Google Shape;198;g116e922a2d1_11_16"/>
          <p:cNvSpPr txBox="1"/>
          <p:nvPr/>
        </p:nvSpPr>
        <p:spPr>
          <a:xfrm>
            <a:off x="927810" y="1250768"/>
            <a:ext cx="6779276" cy="26160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200"/>
              <a:buFont typeface="Arial"/>
              <a:buNone/>
            </a:pPr>
            <a:r>
              <a:rPr b="0" i="0" lang="en-US" sz="8200" u="none" cap="none" strike="noStrike">
                <a:solidFill>
                  <a:srgbClr val="000000"/>
                </a:solidFill>
                <a:latin typeface="Arial"/>
                <a:ea typeface="Arial"/>
                <a:cs typeface="Arial"/>
                <a:sym typeface="Arial"/>
              </a:rPr>
              <a:t>데이터 분석 및</a:t>
            </a:r>
            <a:endParaRPr b="0" i="0" sz="8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200"/>
              <a:buFont typeface="Arial"/>
              <a:buNone/>
            </a:pPr>
            <a:r>
              <a:rPr b="0" i="0" lang="en-US" sz="8200" u="none" cap="none" strike="noStrike">
                <a:solidFill>
                  <a:schemeClr val="dk1"/>
                </a:solidFill>
                <a:latin typeface="Arial"/>
                <a:ea typeface="Arial"/>
                <a:cs typeface="Arial"/>
                <a:sym typeface="Arial"/>
              </a:rPr>
              <a:t>시각화</a:t>
            </a:r>
            <a:endParaRPr b="0" i="0" sz="1800" u="none" cap="none" strike="noStrike">
              <a:solidFill>
                <a:schemeClr val="dk1"/>
              </a:solidFill>
              <a:latin typeface="Arial"/>
              <a:ea typeface="Arial"/>
              <a:cs typeface="Arial"/>
              <a:sym typeface="Arial"/>
            </a:endParaRPr>
          </a:p>
        </p:txBody>
      </p:sp>
      <p:sp>
        <p:nvSpPr>
          <p:cNvPr id="199" name="Google Shape;199;g116e922a2d1_11_16"/>
          <p:cNvSpPr txBox="1"/>
          <p:nvPr/>
        </p:nvSpPr>
        <p:spPr>
          <a:xfrm>
            <a:off x="927810" y="5906569"/>
            <a:ext cx="6109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800"/>
              <a:buFont typeface="Arial"/>
              <a:buNone/>
            </a:pPr>
            <a:r>
              <a:rPr b="0" i="0" lang="en-US" sz="2300" u="none" cap="none" strike="noStrike">
                <a:solidFill>
                  <a:schemeClr val="dk1"/>
                </a:solidFill>
                <a:highlight>
                  <a:schemeClr val="lt1"/>
                </a:highlight>
                <a:latin typeface="Arial"/>
                <a:ea typeface="Arial"/>
                <a:cs typeface="Arial"/>
                <a:sym typeface="Arial"/>
              </a:rPr>
              <a:t>02. 가설 및 상관관계 분석</a:t>
            </a:r>
            <a:endParaRPr b="0" i="0" sz="2300" u="none" cap="none" strike="noStrike">
              <a:solidFill>
                <a:schemeClr val="dk1"/>
              </a:solidFill>
              <a:latin typeface="Calibri"/>
              <a:ea typeface="Calibri"/>
              <a:cs typeface="Calibri"/>
              <a:sym typeface="Calibri"/>
            </a:endParaRPr>
          </a:p>
        </p:txBody>
      </p:sp>
      <p:sp>
        <p:nvSpPr>
          <p:cNvPr id="200" name="Google Shape;200;g116e922a2d1_11_16"/>
          <p:cNvSpPr txBox="1"/>
          <p:nvPr/>
        </p:nvSpPr>
        <p:spPr>
          <a:xfrm>
            <a:off x="927810" y="6425799"/>
            <a:ext cx="5188800" cy="931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2300" u="none" cap="none" strike="noStrike">
                <a:solidFill>
                  <a:schemeClr val="dk1"/>
                </a:solidFill>
                <a:highlight>
                  <a:srgbClr val="FFFFFF"/>
                </a:highlight>
                <a:latin typeface="Arial"/>
                <a:ea typeface="Arial"/>
                <a:cs typeface="Arial"/>
                <a:sym typeface="Arial"/>
              </a:rPr>
              <a:t>03. 장애인 편의시설 중 ‘교통’ 집중 분석</a:t>
            </a:r>
            <a:endParaRPr b="0" i="0" sz="2300" u="none" cap="none" strike="noStrike">
              <a:solidFill>
                <a:schemeClr val="dk1"/>
              </a:solidFill>
              <a:highlight>
                <a:srgbClr val="FFFFFF"/>
              </a:highlight>
              <a:latin typeface="Arial"/>
              <a:ea typeface="Arial"/>
              <a:cs typeface="Arial"/>
              <a:sym typeface="Arial"/>
            </a:endParaRPr>
          </a:p>
          <a:p>
            <a:pPr indent="45720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r>
              <a:rPr b="0" i="0" lang="en-US" sz="2000" u="none" cap="none" strike="noStrike">
                <a:solidFill>
                  <a:schemeClr val="dk1"/>
                </a:solidFill>
                <a:highlight>
                  <a:srgbClr val="FFFFFF"/>
                </a:highlight>
                <a:latin typeface="Arial"/>
                <a:ea typeface="Arial"/>
                <a:cs typeface="Arial"/>
                <a:sym typeface="Arial"/>
              </a:rPr>
              <a:t>콜택시 / 주차장 / 지하철 / 저상버스</a:t>
            </a:r>
            <a:endParaRPr b="0" i="0" sz="2000" u="none" cap="none" strike="noStrike">
              <a:solidFill>
                <a:schemeClr val="dk1"/>
              </a:solidFill>
              <a:highlight>
                <a:srgbClr val="FFFFFF"/>
              </a:highlight>
              <a:latin typeface="Arial"/>
              <a:ea typeface="Arial"/>
              <a:cs typeface="Arial"/>
              <a:sym typeface="Arial"/>
            </a:endParaRPr>
          </a:p>
        </p:txBody>
      </p:sp>
      <p:sp>
        <p:nvSpPr>
          <p:cNvPr id="201" name="Google Shape;201;g116e922a2d1_11_16"/>
          <p:cNvSpPr txBox="1"/>
          <p:nvPr/>
        </p:nvSpPr>
        <p:spPr>
          <a:xfrm>
            <a:off x="938602" y="5370702"/>
            <a:ext cx="51888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2300" u="none" cap="none" strike="noStrike">
                <a:solidFill>
                  <a:schemeClr val="dk1"/>
                </a:solidFill>
                <a:highlight>
                  <a:srgbClr val="FFFFFF"/>
                </a:highlight>
                <a:latin typeface="Arial"/>
                <a:ea typeface="Arial"/>
                <a:cs typeface="Arial"/>
                <a:sym typeface="Arial"/>
              </a:rPr>
              <a:t>01. 데이터 시각화 방법 | 활용데이터 소개</a:t>
            </a:r>
            <a:endParaRPr b="0" i="0" sz="2300" u="none" cap="none" strike="noStrike">
              <a:solidFill>
                <a:schemeClr val="dk1"/>
              </a:solidFill>
              <a:highlight>
                <a:srgbClr val="FFFFFF"/>
              </a:highlight>
              <a:latin typeface="Arial"/>
              <a:ea typeface="Arial"/>
              <a:cs typeface="Arial"/>
              <a:sym typeface="Arial"/>
            </a:endParaRPr>
          </a:p>
        </p:txBody>
      </p:sp>
      <p:cxnSp>
        <p:nvCxnSpPr>
          <p:cNvPr id="202" name="Google Shape;202;g116e922a2d1_11_16"/>
          <p:cNvCxnSpPr/>
          <p:nvPr/>
        </p:nvCxnSpPr>
        <p:spPr>
          <a:xfrm>
            <a:off x="965413" y="5071850"/>
            <a:ext cx="40449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16e922a2d1_16_0"/>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07</a:t>
            </a:r>
            <a:endParaRPr b="0" i="0" sz="1800" u="none" cap="none" strike="noStrike">
              <a:solidFill>
                <a:schemeClr val="dk1"/>
              </a:solidFill>
              <a:latin typeface="Calibri"/>
              <a:ea typeface="Calibri"/>
              <a:cs typeface="Calibri"/>
              <a:sym typeface="Calibri"/>
            </a:endParaRPr>
          </a:p>
        </p:txBody>
      </p:sp>
      <p:pic>
        <p:nvPicPr>
          <p:cNvPr id="208" name="Google Shape;208;g116e922a2d1_16_0"/>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sp>
        <p:nvSpPr>
          <p:cNvPr id="209" name="Google Shape;209;g116e922a2d1_16_0"/>
          <p:cNvSpPr txBox="1"/>
          <p:nvPr/>
        </p:nvSpPr>
        <p:spPr>
          <a:xfrm>
            <a:off x="1068696" y="550725"/>
            <a:ext cx="3918706"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dk1"/>
                </a:solidFill>
                <a:latin typeface="Calibri"/>
                <a:ea typeface="Calibri"/>
                <a:cs typeface="Calibri"/>
                <a:sym typeface="Calibri"/>
              </a:rPr>
              <a:t>활용데이터 소개</a:t>
            </a:r>
            <a:endParaRPr b="1" i="0" sz="3200" u="none" cap="none" strike="noStrike">
              <a:solidFill>
                <a:schemeClr val="dk1"/>
              </a:solidFill>
              <a:latin typeface="Calibri"/>
              <a:ea typeface="Calibri"/>
              <a:cs typeface="Calibri"/>
              <a:sym typeface="Calibri"/>
            </a:endParaRPr>
          </a:p>
        </p:txBody>
      </p:sp>
      <p:pic>
        <p:nvPicPr>
          <p:cNvPr id="210" name="Google Shape;210;g116e922a2d1_16_0"/>
          <p:cNvPicPr preferRelativeResize="0"/>
          <p:nvPr/>
        </p:nvPicPr>
        <p:blipFill rotWithShape="1">
          <a:blip r:embed="rId4">
            <a:alphaModFix/>
          </a:blip>
          <a:srcRect b="0" l="0" r="0" t="0"/>
          <a:stretch/>
        </p:blipFill>
        <p:spPr>
          <a:xfrm>
            <a:off x="0" y="550725"/>
            <a:ext cx="954024" cy="477001"/>
          </a:xfrm>
          <a:prstGeom prst="rect">
            <a:avLst/>
          </a:prstGeom>
          <a:noFill/>
          <a:ln>
            <a:noFill/>
          </a:ln>
        </p:spPr>
      </p:pic>
      <p:graphicFrame>
        <p:nvGraphicFramePr>
          <p:cNvPr id="211" name="Google Shape;211;g116e922a2d1_16_0"/>
          <p:cNvGraphicFramePr/>
          <p:nvPr/>
        </p:nvGraphicFramePr>
        <p:xfrm>
          <a:off x="1186710" y="2532462"/>
          <a:ext cx="3000000" cy="3000000"/>
        </p:xfrm>
        <a:graphic>
          <a:graphicData uri="http://schemas.openxmlformats.org/drawingml/2006/table">
            <a:tbl>
              <a:tblPr bandRow="1" firstRow="1">
                <a:noFill/>
                <a:tableStyleId>{6B9D24A4-343E-4322-9B36-328928F3D2B8}</a:tableStyleId>
              </a:tblPr>
              <a:tblGrid>
                <a:gridCol w="1203200"/>
                <a:gridCol w="5835150"/>
                <a:gridCol w="1507050"/>
                <a:gridCol w="7369175"/>
              </a:tblGrid>
              <a:tr h="4941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출처</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EEBB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자료원 명</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EEBB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연도</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rgbClr val="1E1E1E"/>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EEBB6"/>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산출지표</a:t>
                      </a:r>
                      <a:endParaRPr sz="1400" u="none" cap="none" strike="noStrike">
                        <a:solidFill>
                          <a:schemeClr val="dk1"/>
                        </a:solidFill>
                      </a:endParaRPr>
                    </a:p>
                  </a:txBody>
                  <a:tcPr marT="45725" marB="45725" marR="91450" marL="91450" anchor="ctr">
                    <a:lnL cap="flat" cmpd="sng" w="12700">
                      <a:solidFill>
                        <a:srgbClr val="1E1E1E"/>
                      </a:solidFill>
                      <a:prstDash val="solid"/>
                      <a:round/>
                      <a:headEnd len="sm" w="sm" type="none"/>
                      <a:tailEnd len="sm" w="sm" type="none"/>
                    </a:lnL>
                    <a:lnR cap="flat" cmpd="sng" w="12700">
                      <a:solidFill>
                        <a:srgbClr val="1E1E1E"/>
                      </a:solidFill>
                      <a:prstDash val="solid"/>
                      <a:round/>
                      <a:headEnd len="sm" w="sm" type="none"/>
                      <a:tailEnd len="sm" w="sm" type="none"/>
                    </a:lnR>
                    <a:lnT cap="flat" cmpd="sng" w="12700">
                      <a:solidFill>
                        <a:srgbClr val="1E1E1E"/>
                      </a:solidFill>
                      <a:prstDash val="solid"/>
                      <a:round/>
                      <a:headEnd len="sm" w="sm" type="none"/>
                      <a:tailEnd len="sm" w="sm" type="none"/>
                    </a:lnT>
                    <a:lnB cap="flat" cmpd="sng" w="12700">
                      <a:solidFill>
                        <a:srgbClr val="1E1E1E"/>
                      </a:solidFill>
                      <a:prstDash val="solid"/>
                      <a:round/>
                      <a:headEnd len="sm" w="sm" type="none"/>
                      <a:tailEnd len="sm" w="sm" type="none"/>
                    </a:lnB>
                    <a:solidFill>
                      <a:srgbClr val="FEEBB6"/>
                    </a:solidFill>
                  </a:tcPr>
                </a:tc>
              </a:tr>
              <a:tr h="494100">
                <a:tc rowSpan="7">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공공</a:t>
                      </a:r>
                      <a:endParaRPr sz="18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데이터</a:t>
                      </a:r>
                      <a:endParaRPr sz="18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포털</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서울특별시_공영주차장 정보</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‘서울특별시 주차정보안내시스템＇크롤링 데이터에 대한 비교군</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1E1E1E"/>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서울교통공사_전동휠체어 급속충전기 운영 정보</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해당되는 지하철역 맵핑(위도,경도) 및 하위 수치형 데이터 목록화</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서울교통공사_교통약자_이용시설_승강기_가동현황</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2020</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맵핑 구현을 위한 데이터 범주화</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서울특별시_장애인 도서관 현황정보</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데이터 분포 및 장애인 도서관 분류 기준(공공도서관)</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서울특별시_IoT 도시데이터 장애인콜택시 관리</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시간/요일 별 이용횟수에 대한 분포 및 개선방향 도출</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서울시 장애인 현황 (장애유형별) 통계</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rowSpan="2">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장애인 등록자 수와 편의시설 수에 대한 Pearson 상관계수 검정</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4100">
                <a:tc vMerge="1"/>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서울특별시_장애인 관광편의시설 정보</a:t>
                      </a:r>
                      <a:endParaRPr sz="14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2021</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vMerge="1"/>
              </a:tr>
            </a:tbl>
          </a:graphicData>
        </a:graphic>
      </p:graphicFrame>
      <p:sp>
        <p:nvSpPr>
          <p:cNvPr id="212" name="Google Shape;212;g116e922a2d1_16_0"/>
          <p:cNvSpPr txBox="1"/>
          <p:nvPr/>
        </p:nvSpPr>
        <p:spPr>
          <a:xfrm>
            <a:off x="1541732" y="1748793"/>
            <a:ext cx="1638196"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사용 자료</a:t>
            </a:r>
            <a:endParaRPr b="1" i="0" sz="2300" u="none" cap="none" strike="noStrike">
              <a:solidFill>
                <a:srgbClr val="000000"/>
              </a:solidFill>
              <a:latin typeface="Arial"/>
              <a:ea typeface="Arial"/>
              <a:cs typeface="Arial"/>
              <a:sym typeface="Arial"/>
            </a:endParaRPr>
          </a:p>
        </p:txBody>
      </p:sp>
      <p:sp>
        <p:nvSpPr>
          <p:cNvPr id="213" name="Google Shape;213;g116e922a2d1_16_0"/>
          <p:cNvSpPr txBox="1"/>
          <p:nvPr/>
        </p:nvSpPr>
        <p:spPr>
          <a:xfrm>
            <a:off x="1541732" y="7132925"/>
            <a:ext cx="5687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WEB 참조 데이터 세트</a:t>
            </a:r>
            <a:endParaRPr b="1" i="0" sz="2300" u="none" cap="none" strike="noStrike">
              <a:solidFill>
                <a:srgbClr val="000000"/>
              </a:solidFill>
              <a:latin typeface="Arial"/>
              <a:ea typeface="Arial"/>
              <a:cs typeface="Arial"/>
              <a:sym typeface="Arial"/>
            </a:endParaRPr>
          </a:p>
        </p:txBody>
      </p:sp>
      <p:sp>
        <p:nvSpPr>
          <p:cNvPr id="214" name="Google Shape;214;g116e922a2d1_16_0"/>
          <p:cNvSpPr txBox="1"/>
          <p:nvPr/>
        </p:nvSpPr>
        <p:spPr>
          <a:xfrm>
            <a:off x="1186701" y="7782075"/>
            <a:ext cx="13745400" cy="7851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서울특별시 주차장 전체목록:  ‘서울특별시 주차정보안내시스템 (</a:t>
            </a:r>
            <a:r>
              <a:rPr b="0" i="0" lang="en-US" sz="1800" u="sng" cap="none" strike="noStrike">
                <a:solidFill>
                  <a:schemeClr val="hlink"/>
                </a:solidFill>
                <a:latin typeface="Calibri"/>
                <a:ea typeface="Calibri"/>
                <a:cs typeface="Calibri"/>
                <a:sym typeface="Calibri"/>
                <a:hlinkClick r:id="rId5"/>
              </a:rPr>
              <a:t>http://parking.seoul.go.kr/</a:t>
            </a:r>
            <a:r>
              <a:rPr b="0" i="0" lang="en-US" sz="1800" u="none" cap="none" strike="noStrike">
                <a:solidFill>
                  <a:srgbClr val="333333"/>
                </a:solidFill>
                <a:latin typeface="Calibri"/>
                <a:ea typeface="Calibri"/>
                <a:cs typeface="Calibri"/>
                <a:sym typeface="Calibri"/>
              </a:rPr>
              <a:t>)’에서 크롤링 진행</a:t>
            </a:r>
            <a:endParaRPr b="0" i="0" sz="1800" u="none" cap="none" strike="noStrike">
              <a:solidFill>
                <a:schemeClr val="dk1"/>
              </a:solidFill>
              <a:latin typeface="Calibri"/>
              <a:ea typeface="Calibri"/>
              <a:cs typeface="Calibri"/>
              <a:sym typeface="Calibri"/>
            </a:endParaRPr>
          </a:p>
          <a:p>
            <a:pPr indent="-342900" lvl="0" marL="457200" marR="0" rtl="0" algn="l">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highlight>
                  <a:schemeClr val="lt1"/>
                </a:highlight>
                <a:latin typeface="Arial"/>
                <a:ea typeface="Arial"/>
                <a:cs typeface="Arial"/>
                <a:sym typeface="Arial"/>
              </a:rPr>
              <a:t>소셜 빅데이터 기반 보건복지 이슈 및 동향 분석(빅카인즈) 내에 있는 5년간의 키워드 데이터 활용 (2017년~2021년)</a:t>
            </a:r>
            <a:endParaRPr b="0" i="0" sz="1800" u="none" cap="none" strike="noStrike">
              <a:solidFill>
                <a:schemeClr val="dk1"/>
              </a:solidFill>
              <a:latin typeface="Calibri"/>
              <a:ea typeface="Calibri"/>
              <a:cs typeface="Calibri"/>
              <a:sym typeface="Calibri"/>
            </a:endParaRPr>
          </a:p>
        </p:txBody>
      </p:sp>
      <p:pic>
        <p:nvPicPr>
          <p:cNvPr id="215" name="Google Shape;215;g116e922a2d1_16_0"/>
          <p:cNvPicPr preferRelativeResize="0"/>
          <p:nvPr/>
        </p:nvPicPr>
        <p:blipFill rotWithShape="1">
          <a:blip r:embed="rId6">
            <a:alphaModFix/>
          </a:blip>
          <a:srcRect b="0" l="0" r="0" t="0"/>
          <a:stretch/>
        </p:blipFill>
        <p:spPr>
          <a:xfrm>
            <a:off x="1186701" y="1816824"/>
            <a:ext cx="327735" cy="327735"/>
          </a:xfrm>
          <a:prstGeom prst="rect">
            <a:avLst/>
          </a:prstGeom>
          <a:noFill/>
          <a:ln>
            <a:noFill/>
          </a:ln>
        </p:spPr>
      </p:pic>
      <p:pic>
        <p:nvPicPr>
          <p:cNvPr id="216" name="Google Shape;216;g116e922a2d1_16_0"/>
          <p:cNvPicPr preferRelativeResize="0"/>
          <p:nvPr/>
        </p:nvPicPr>
        <p:blipFill rotWithShape="1">
          <a:blip r:embed="rId6">
            <a:alphaModFix/>
          </a:blip>
          <a:srcRect b="0" l="0" r="0" t="0"/>
          <a:stretch/>
        </p:blipFill>
        <p:spPr>
          <a:xfrm>
            <a:off x="1183006" y="7192258"/>
            <a:ext cx="327735" cy="3277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0" name="Shape 220"/>
        <p:cNvGrpSpPr/>
        <p:nvPr/>
      </p:nvGrpSpPr>
      <p:grpSpPr>
        <a:xfrm>
          <a:off x="0" y="0"/>
          <a:ext cx="0" cy="0"/>
          <a:chOff x="0" y="0"/>
          <a:chExt cx="0" cy="0"/>
        </a:xfrm>
      </p:grpSpPr>
      <p:pic>
        <p:nvPicPr>
          <p:cNvPr descr="지도이(가) 표시된 사진&#10;&#10;자동 생성된 설명" id="221" name="Google Shape;221;g116f2f1a040_7_0"/>
          <p:cNvPicPr preferRelativeResize="0"/>
          <p:nvPr/>
        </p:nvPicPr>
        <p:blipFill rotWithShape="1">
          <a:blip r:embed="rId3">
            <a:alphaModFix/>
          </a:blip>
          <a:srcRect b="0" l="0" r="0" t="0"/>
          <a:stretch/>
        </p:blipFill>
        <p:spPr>
          <a:xfrm>
            <a:off x="9785605" y="4580904"/>
            <a:ext cx="7026454" cy="4194000"/>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222" name="Google Shape;222;g116f2f1a040_7_0"/>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08</a:t>
            </a:r>
            <a:endParaRPr b="0" i="0" sz="1800" u="none" cap="none" strike="noStrike">
              <a:solidFill>
                <a:schemeClr val="dk1"/>
              </a:solidFill>
              <a:latin typeface="Calibri"/>
              <a:ea typeface="Calibri"/>
              <a:cs typeface="Calibri"/>
              <a:sym typeface="Calibri"/>
            </a:endParaRPr>
          </a:p>
        </p:txBody>
      </p:sp>
      <p:pic>
        <p:nvPicPr>
          <p:cNvPr id="223" name="Google Shape;223;g116f2f1a040_7_0"/>
          <p:cNvPicPr preferRelativeResize="0"/>
          <p:nvPr/>
        </p:nvPicPr>
        <p:blipFill rotWithShape="1">
          <a:blip r:embed="rId4">
            <a:alphaModFix/>
          </a:blip>
          <a:srcRect b="0" l="0" r="0" t="0"/>
          <a:stretch/>
        </p:blipFill>
        <p:spPr>
          <a:xfrm>
            <a:off x="15591624" y="9001124"/>
            <a:ext cx="2354124" cy="759800"/>
          </a:xfrm>
          <a:prstGeom prst="rect">
            <a:avLst/>
          </a:prstGeom>
          <a:noFill/>
          <a:ln>
            <a:noFill/>
          </a:ln>
        </p:spPr>
      </p:pic>
      <p:sp>
        <p:nvSpPr>
          <p:cNvPr id="224" name="Google Shape;224;g116f2f1a040_7_0"/>
          <p:cNvSpPr txBox="1"/>
          <p:nvPr/>
        </p:nvSpPr>
        <p:spPr>
          <a:xfrm>
            <a:off x="1068696" y="3130107"/>
            <a:ext cx="7639800" cy="78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등록된 장애인 인구 수 및 분포 형태 확인을 위해  folium 활용</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강서구, 노원구에 가장 장애인 등록자 수가 많고, 은평구가 뒤를 이음</a:t>
            </a:r>
            <a:endParaRPr b="1" i="0" sz="1800" u="none" cap="none" strike="noStrike">
              <a:solidFill>
                <a:srgbClr val="0070C0"/>
              </a:solidFill>
              <a:latin typeface="Calibri"/>
              <a:ea typeface="Calibri"/>
              <a:cs typeface="Calibri"/>
              <a:sym typeface="Calibri"/>
            </a:endParaRPr>
          </a:p>
        </p:txBody>
      </p:sp>
      <p:sp>
        <p:nvSpPr>
          <p:cNvPr id="225" name="Google Shape;225;g116f2f1a040_7_0"/>
          <p:cNvSpPr txBox="1"/>
          <p:nvPr/>
        </p:nvSpPr>
        <p:spPr>
          <a:xfrm>
            <a:off x="1068696" y="550725"/>
            <a:ext cx="3918706"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dk1"/>
                </a:solidFill>
                <a:latin typeface="Calibri"/>
                <a:ea typeface="Calibri"/>
                <a:cs typeface="Calibri"/>
                <a:sym typeface="Calibri"/>
              </a:rPr>
              <a:t>데이터 분석 | 시각화</a:t>
            </a:r>
            <a:endParaRPr b="1" i="0" sz="3200" u="none" cap="none" strike="noStrike">
              <a:solidFill>
                <a:schemeClr val="dk1"/>
              </a:solidFill>
              <a:latin typeface="Calibri"/>
              <a:ea typeface="Calibri"/>
              <a:cs typeface="Calibri"/>
              <a:sym typeface="Calibri"/>
            </a:endParaRPr>
          </a:p>
        </p:txBody>
      </p:sp>
      <p:pic>
        <p:nvPicPr>
          <p:cNvPr id="226" name="Google Shape;226;g116f2f1a040_7_0"/>
          <p:cNvPicPr preferRelativeResize="0"/>
          <p:nvPr/>
        </p:nvPicPr>
        <p:blipFill rotWithShape="1">
          <a:blip r:embed="rId5">
            <a:alphaModFix/>
          </a:blip>
          <a:srcRect b="0" l="0" r="0" t="0"/>
          <a:stretch/>
        </p:blipFill>
        <p:spPr>
          <a:xfrm>
            <a:off x="0" y="550725"/>
            <a:ext cx="954024" cy="477001"/>
          </a:xfrm>
          <a:prstGeom prst="rect">
            <a:avLst/>
          </a:prstGeom>
          <a:noFill/>
          <a:ln>
            <a:noFill/>
          </a:ln>
        </p:spPr>
      </p:pic>
      <p:sp>
        <p:nvSpPr>
          <p:cNvPr id="227" name="Google Shape;227;g116f2f1a040_7_0"/>
          <p:cNvSpPr txBox="1"/>
          <p:nvPr/>
        </p:nvSpPr>
        <p:spPr>
          <a:xfrm>
            <a:off x="1068696" y="1378364"/>
            <a:ext cx="12101400" cy="477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Noto Sans Symbols"/>
              <a:buChar char="✔"/>
            </a:pPr>
            <a:r>
              <a:rPr b="0" i="0" lang="en-US" sz="2500" u="none" cap="none" strike="noStrike">
                <a:solidFill>
                  <a:srgbClr val="000000"/>
                </a:solidFill>
                <a:latin typeface="Arial"/>
                <a:ea typeface="Arial"/>
                <a:cs typeface="Arial"/>
                <a:sym typeface="Arial"/>
              </a:rPr>
              <a:t>가설 : 구 별로 등록된 장애인 수가 많을수록 해당 구별 편의시설도 많을 것이다</a:t>
            </a:r>
            <a:endParaRPr b="0" i="0" sz="2500" u="none" cap="none" strike="noStrike">
              <a:solidFill>
                <a:schemeClr val="dk1"/>
              </a:solidFill>
              <a:latin typeface="Calibri"/>
              <a:ea typeface="Calibri"/>
              <a:cs typeface="Calibri"/>
              <a:sym typeface="Calibri"/>
            </a:endParaRPr>
          </a:p>
        </p:txBody>
      </p:sp>
      <p:sp>
        <p:nvSpPr>
          <p:cNvPr id="228" name="Google Shape;228;g116f2f1a040_7_0"/>
          <p:cNvSpPr txBox="1"/>
          <p:nvPr/>
        </p:nvSpPr>
        <p:spPr>
          <a:xfrm>
            <a:off x="1068696" y="2539305"/>
            <a:ext cx="5687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STEP 1. 구 별 장애인 등록자 수 맵핑</a:t>
            </a:r>
            <a:endParaRPr b="1" i="0" sz="2300" u="none" cap="none" strike="noStrike">
              <a:solidFill>
                <a:srgbClr val="000000"/>
              </a:solidFill>
              <a:latin typeface="Arial"/>
              <a:ea typeface="Arial"/>
              <a:cs typeface="Arial"/>
              <a:sym typeface="Arial"/>
            </a:endParaRPr>
          </a:p>
        </p:txBody>
      </p:sp>
      <p:pic>
        <p:nvPicPr>
          <p:cNvPr descr="지도이(가) 표시된 사진&#10;&#10;자동 생성된 설명" id="229" name="Google Shape;229;g116f2f1a040_7_0"/>
          <p:cNvPicPr preferRelativeResize="0"/>
          <p:nvPr/>
        </p:nvPicPr>
        <p:blipFill rotWithShape="1">
          <a:blip r:embed="rId6">
            <a:alphaModFix/>
          </a:blip>
          <a:srcRect b="0" l="4066" r="0" t="0"/>
          <a:stretch/>
        </p:blipFill>
        <p:spPr>
          <a:xfrm>
            <a:off x="1391640" y="4612340"/>
            <a:ext cx="6945087" cy="4193014"/>
          </a:xfrm>
          <a:prstGeom prst="rect">
            <a:avLst/>
          </a:prstGeom>
          <a:noFill/>
          <a:ln cap="flat" cmpd="sng" w="952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
        <p:nvSpPr>
          <p:cNvPr id="230" name="Google Shape;230;g116f2f1a040_7_0"/>
          <p:cNvSpPr/>
          <p:nvPr/>
        </p:nvSpPr>
        <p:spPr>
          <a:xfrm>
            <a:off x="1504049" y="4756742"/>
            <a:ext cx="1524000" cy="56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장애인 등록자수 (6구간 표시) </a:t>
            </a:r>
            <a:endParaRPr b="0" i="0" sz="1400" u="none" cap="none" strike="noStrike">
              <a:solidFill>
                <a:srgbClr val="000000"/>
              </a:solidFill>
              <a:latin typeface="Arial"/>
              <a:ea typeface="Arial"/>
              <a:cs typeface="Arial"/>
              <a:sym typeface="Arial"/>
            </a:endParaRPr>
          </a:p>
        </p:txBody>
      </p:sp>
      <p:sp>
        <p:nvSpPr>
          <p:cNvPr id="231" name="Google Shape;231;g116f2f1a040_7_0"/>
          <p:cNvSpPr txBox="1"/>
          <p:nvPr/>
        </p:nvSpPr>
        <p:spPr>
          <a:xfrm>
            <a:off x="9429378" y="2521596"/>
            <a:ext cx="6289223"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STEP 2. 구 별 총 편의시설 분포량 맵핑</a:t>
            </a:r>
            <a:endParaRPr b="1" i="0" sz="2300" u="none" cap="none" strike="noStrike">
              <a:solidFill>
                <a:srgbClr val="000000"/>
              </a:solidFill>
              <a:latin typeface="Arial"/>
              <a:ea typeface="Arial"/>
              <a:cs typeface="Arial"/>
              <a:sym typeface="Arial"/>
            </a:endParaRPr>
          </a:p>
        </p:txBody>
      </p:sp>
      <p:sp>
        <p:nvSpPr>
          <p:cNvPr id="232" name="Google Shape;232;g116f2f1a040_7_0"/>
          <p:cNvSpPr txBox="1"/>
          <p:nvPr/>
        </p:nvSpPr>
        <p:spPr>
          <a:xfrm>
            <a:off x="9429378" y="3048136"/>
            <a:ext cx="76398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총 편의시설은 “주차장 + 지하철 + 관광편의시설 + 장애인 도서관”으로 전처리 (주차장은 장애인이 주차할 수 있는 곳만 포함)</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강남구에 총 편의시설 개수가 가장 많음</a:t>
            </a:r>
            <a:r>
              <a:rPr b="0" i="0" lang="en-US" sz="1800" u="none" cap="none" strike="noStrike">
                <a:solidFill>
                  <a:schemeClr val="dk1"/>
                </a:solidFill>
                <a:latin typeface="Calibri"/>
                <a:ea typeface="Calibri"/>
                <a:cs typeface="Calibri"/>
                <a:sym typeface="Calibri"/>
              </a:rPr>
              <a:t>을 확인</a:t>
            </a:r>
            <a:endParaRPr b="0" i="0" sz="1800" u="none" cap="none" strike="noStrike">
              <a:solidFill>
                <a:schemeClr val="dk1"/>
              </a:solidFill>
              <a:latin typeface="Calibri"/>
              <a:ea typeface="Calibri"/>
              <a:cs typeface="Calibri"/>
              <a:sym typeface="Calibri"/>
            </a:endParaRPr>
          </a:p>
        </p:txBody>
      </p:sp>
      <p:sp>
        <p:nvSpPr>
          <p:cNvPr id="233" name="Google Shape;233;g116f2f1a040_7_0"/>
          <p:cNvSpPr/>
          <p:nvPr/>
        </p:nvSpPr>
        <p:spPr>
          <a:xfrm>
            <a:off x="9925519" y="4710396"/>
            <a:ext cx="1524000" cy="56238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총 편의시설 개수</a:t>
            </a:r>
            <a:endParaRPr b="0" i="0" sz="13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(6구간 표시)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16f2f1a040_7_17"/>
          <p:cNvSpPr txBox="1"/>
          <p:nvPr/>
        </p:nvSpPr>
        <p:spPr>
          <a:xfrm>
            <a:off x="16868603" y="615896"/>
            <a:ext cx="6369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9</a:t>
            </a:r>
            <a:endParaRPr b="0" i="0" sz="1800" u="none" cap="none" strike="noStrike">
              <a:solidFill>
                <a:schemeClr val="dk1"/>
              </a:solidFill>
              <a:latin typeface="Calibri"/>
              <a:ea typeface="Calibri"/>
              <a:cs typeface="Calibri"/>
              <a:sym typeface="Calibri"/>
            </a:endParaRPr>
          </a:p>
        </p:txBody>
      </p:sp>
      <p:pic>
        <p:nvPicPr>
          <p:cNvPr id="239" name="Google Shape;239;g116f2f1a040_7_17"/>
          <p:cNvPicPr preferRelativeResize="0"/>
          <p:nvPr/>
        </p:nvPicPr>
        <p:blipFill rotWithShape="1">
          <a:blip r:embed="rId3">
            <a:alphaModFix/>
          </a:blip>
          <a:srcRect b="0" l="0" r="0" t="0"/>
          <a:stretch/>
        </p:blipFill>
        <p:spPr>
          <a:xfrm>
            <a:off x="15591624" y="9001124"/>
            <a:ext cx="2354124" cy="759800"/>
          </a:xfrm>
          <a:prstGeom prst="rect">
            <a:avLst/>
          </a:prstGeom>
          <a:noFill/>
          <a:ln>
            <a:noFill/>
          </a:ln>
        </p:spPr>
      </p:pic>
      <p:sp>
        <p:nvSpPr>
          <p:cNvPr id="240" name="Google Shape;240;g116f2f1a040_7_17"/>
          <p:cNvSpPr txBox="1"/>
          <p:nvPr/>
        </p:nvSpPr>
        <p:spPr>
          <a:xfrm>
            <a:off x="1068696" y="550725"/>
            <a:ext cx="3918706"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3200" u="none" cap="none" strike="noStrike">
                <a:solidFill>
                  <a:schemeClr val="dk1"/>
                </a:solidFill>
                <a:latin typeface="Calibri"/>
                <a:ea typeface="Calibri"/>
                <a:cs typeface="Calibri"/>
                <a:sym typeface="Calibri"/>
              </a:rPr>
              <a:t>데이터 분석 | 시각화</a:t>
            </a:r>
            <a:endParaRPr b="1" i="0" sz="3200" u="none" cap="none" strike="noStrike">
              <a:solidFill>
                <a:schemeClr val="dk1"/>
              </a:solidFill>
              <a:latin typeface="Calibri"/>
              <a:ea typeface="Calibri"/>
              <a:cs typeface="Calibri"/>
              <a:sym typeface="Calibri"/>
            </a:endParaRPr>
          </a:p>
        </p:txBody>
      </p:sp>
      <p:pic>
        <p:nvPicPr>
          <p:cNvPr id="241" name="Google Shape;241;g116f2f1a040_7_17"/>
          <p:cNvPicPr preferRelativeResize="0"/>
          <p:nvPr/>
        </p:nvPicPr>
        <p:blipFill rotWithShape="1">
          <a:blip r:embed="rId4">
            <a:alphaModFix/>
          </a:blip>
          <a:srcRect b="0" l="0" r="0" t="0"/>
          <a:stretch/>
        </p:blipFill>
        <p:spPr>
          <a:xfrm>
            <a:off x="0" y="550725"/>
            <a:ext cx="954024" cy="477001"/>
          </a:xfrm>
          <a:prstGeom prst="rect">
            <a:avLst/>
          </a:prstGeom>
          <a:noFill/>
          <a:ln>
            <a:noFill/>
          </a:ln>
        </p:spPr>
      </p:pic>
      <p:sp>
        <p:nvSpPr>
          <p:cNvPr id="242" name="Google Shape;242;g116f2f1a040_7_17"/>
          <p:cNvSpPr txBox="1"/>
          <p:nvPr/>
        </p:nvSpPr>
        <p:spPr>
          <a:xfrm>
            <a:off x="1068696" y="1389740"/>
            <a:ext cx="12101393" cy="47701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Noto Sans Symbols"/>
              <a:buChar char="✔"/>
            </a:pPr>
            <a:r>
              <a:rPr b="0" i="0" lang="en-US" sz="2500" u="none" cap="none" strike="noStrike">
                <a:solidFill>
                  <a:srgbClr val="000000"/>
                </a:solidFill>
                <a:latin typeface="Arial"/>
                <a:ea typeface="Arial"/>
                <a:cs typeface="Arial"/>
                <a:sym typeface="Arial"/>
              </a:rPr>
              <a:t>가설 : 구 별로 등록된 장애인 수가 많을수록 해당 구별 편의시설도 많을 것이다</a:t>
            </a:r>
            <a:endParaRPr b="0" i="0" sz="2500" u="none" cap="none" strike="noStrike">
              <a:solidFill>
                <a:schemeClr val="dk1"/>
              </a:solidFill>
              <a:latin typeface="Calibri"/>
              <a:ea typeface="Calibri"/>
              <a:cs typeface="Calibri"/>
              <a:sym typeface="Calibri"/>
            </a:endParaRPr>
          </a:p>
        </p:txBody>
      </p:sp>
      <p:sp>
        <p:nvSpPr>
          <p:cNvPr id="243" name="Google Shape;243;g116f2f1a040_7_17"/>
          <p:cNvSpPr txBox="1"/>
          <p:nvPr/>
        </p:nvSpPr>
        <p:spPr>
          <a:xfrm>
            <a:off x="9156166" y="2494517"/>
            <a:ext cx="83319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STEP 4. 이상치에 해당하는 구의 총 편의시설 개수 분포 확인</a:t>
            </a:r>
            <a:endParaRPr b="1" i="0" sz="2300" u="none" cap="none" strike="noStrike">
              <a:solidFill>
                <a:srgbClr val="000000"/>
              </a:solidFill>
              <a:latin typeface="Arial"/>
              <a:ea typeface="Arial"/>
              <a:cs typeface="Arial"/>
              <a:sym typeface="Arial"/>
            </a:endParaRPr>
          </a:p>
        </p:txBody>
      </p:sp>
      <p:sp>
        <p:nvSpPr>
          <p:cNvPr id="244" name="Google Shape;244;g116f2f1a040_7_17"/>
          <p:cNvSpPr txBox="1"/>
          <p:nvPr/>
        </p:nvSpPr>
        <p:spPr>
          <a:xfrm>
            <a:off x="9156166" y="3074021"/>
            <a:ext cx="7985844" cy="17542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총 편의시설 개수를 바탕으로, 앞서 구했던 이상치에 해당하는 구의 장애인 인구수, 총 편의시설 수를 서울 전체의 평균치와 비교</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장애인 등록자 수 </a:t>
            </a:r>
            <a:r>
              <a:rPr b="1" i="0" lang="en-US" sz="1800" u="none" cap="none" strike="noStrike">
                <a:solidFill>
                  <a:srgbClr val="0070C0"/>
                </a:solidFill>
                <a:latin typeface="Calibri"/>
                <a:ea typeface="Calibri"/>
                <a:cs typeface="Calibri"/>
                <a:sym typeface="Calibri"/>
              </a:rPr>
              <a:t>이상치</a:t>
            </a:r>
            <a:r>
              <a:rPr b="0" i="0" lang="en-US" sz="1800" u="none" cap="none" strike="noStrike">
                <a:solidFill>
                  <a:schemeClr val="dk1"/>
                </a:solidFill>
                <a:latin typeface="Calibri"/>
                <a:ea typeface="Calibri"/>
                <a:cs typeface="Calibri"/>
                <a:sym typeface="Calibri"/>
              </a:rPr>
              <a:t>에 해당하는 </a:t>
            </a:r>
            <a:r>
              <a:rPr b="1" i="0" lang="en-US" sz="1800" u="none" cap="none" strike="noStrike">
                <a:solidFill>
                  <a:srgbClr val="0070C0"/>
                </a:solidFill>
                <a:latin typeface="Calibri"/>
                <a:ea typeface="Calibri"/>
                <a:cs typeface="Calibri"/>
                <a:sym typeface="Calibri"/>
              </a:rPr>
              <a:t>‘노원구‘, ‘강서구’ 의 장애인 인구 수는 다른 자치구에 비해 많지만, 그만큼 장애인 편의시설 개수도 많음을 파악</a:t>
            </a:r>
            <a:endParaRPr b="1" i="0" sz="1800" u="none" cap="none" strike="noStrike">
              <a:solidFill>
                <a:srgbClr val="0070C0"/>
              </a:solidFill>
              <a:latin typeface="Calibri"/>
              <a:ea typeface="Calibri"/>
              <a:cs typeface="Calibri"/>
              <a:sym typeface="Calibri"/>
            </a:endParaRPr>
          </a:p>
        </p:txBody>
      </p:sp>
      <p:pic>
        <p:nvPicPr>
          <p:cNvPr id="245" name="Google Shape;245;g116f2f1a040_7_17"/>
          <p:cNvPicPr preferRelativeResize="0"/>
          <p:nvPr/>
        </p:nvPicPr>
        <p:blipFill rotWithShape="1">
          <a:blip r:embed="rId5">
            <a:alphaModFix/>
          </a:blip>
          <a:srcRect b="0" l="3902" r="0" t="0"/>
          <a:stretch/>
        </p:blipFill>
        <p:spPr>
          <a:xfrm>
            <a:off x="8914923" y="5109156"/>
            <a:ext cx="4183682" cy="2410161"/>
          </a:xfrm>
          <a:prstGeom prst="rect">
            <a:avLst/>
          </a:prstGeom>
          <a:noFill/>
          <a:ln cap="flat" cmpd="sng" w="9525">
            <a:solidFill>
              <a:schemeClr val="lt1"/>
            </a:solidFill>
            <a:prstDash val="solid"/>
            <a:round/>
            <a:headEnd len="sm" w="sm" type="none"/>
            <a:tailEnd len="sm" w="sm" type="none"/>
          </a:ln>
        </p:spPr>
      </p:pic>
      <p:pic>
        <p:nvPicPr>
          <p:cNvPr id="246" name="Google Shape;246;g116f2f1a040_7_17"/>
          <p:cNvPicPr preferRelativeResize="0"/>
          <p:nvPr/>
        </p:nvPicPr>
        <p:blipFill rotWithShape="1">
          <a:blip r:embed="rId6">
            <a:alphaModFix/>
          </a:blip>
          <a:srcRect b="0" l="4213" r="0" t="0"/>
          <a:stretch/>
        </p:blipFill>
        <p:spPr>
          <a:xfrm>
            <a:off x="13054598" y="5088498"/>
            <a:ext cx="4082729" cy="2380735"/>
          </a:xfrm>
          <a:prstGeom prst="rect">
            <a:avLst/>
          </a:prstGeom>
          <a:noFill/>
          <a:ln cap="flat" cmpd="sng" w="9525">
            <a:solidFill>
              <a:schemeClr val="lt1"/>
            </a:solidFill>
            <a:prstDash val="solid"/>
            <a:round/>
            <a:headEnd len="sm" w="sm" type="none"/>
            <a:tailEnd len="sm" w="sm" type="none"/>
          </a:ln>
        </p:spPr>
      </p:pic>
      <p:sp>
        <p:nvSpPr>
          <p:cNvPr id="247" name="Google Shape;247;g116f2f1a040_7_17"/>
          <p:cNvSpPr/>
          <p:nvPr/>
        </p:nvSpPr>
        <p:spPr>
          <a:xfrm>
            <a:off x="10642226" y="7767633"/>
            <a:ext cx="1400310" cy="38528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인구 수 비교</a:t>
            </a:r>
            <a:endParaRPr b="0" i="0" sz="1400" u="none" cap="none" strike="noStrike">
              <a:solidFill>
                <a:srgbClr val="000000"/>
              </a:solidFill>
              <a:latin typeface="Arial"/>
              <a:ea typeface="Arial"/>
              <a:cs typeface="Arial"/>
              <a:sym typeface="Arial"/>
            </a:endParaRPr>
          </a:p>
        </p:txBody>
      </p:sp>
      <p:sp>
        <p:nvSpPr>
          <p:cNvPr id="248" name="Google Shape;248;g116f2f1a040_7_17"/>
          <p:cNvSpPr/>
          <p:nvPr/>
        </p:nvSpPr>
        <p:spPr>
          <a:xfrm>
            <a:off x="14553720" y="7767633"/>
            <a:ext cx="1892626" cy="38528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총 편의시설 수 비교</a:t>
            </a:r>
            <a:endParaRPr b="0" i="0" sz="1400" u="none" cap="none" strike="noStrike">
              <a:solidFill>
                <a:srgbClr val="000000"/>
              </a:solidFill>
              <a:latin typeface="Arial"/>
              <a:ea typeface="Arial"/>
              <a:cs typeface="Arial"/>
              <a:sym typeface="Arial"/>
            </a:endParaRPr>
          </a:p>
        </p:txBody>
      </p:sp>
      <p:sp>
        <p:nvSpPr>
          <p:cNvPr id="249" name="Google Shape;249;g116f2f1a040_7_17"/>
          <p:cNvSpPr txBox="1"/>
          <p:nvPr/>
        </p:nvSpPr>
        <p:spPr>
          <a:xfrm>
            <a:off x="1068696" y="2535157"/>
            <a:ext cx="64722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1" i="0" lang="en-US" sz="2300" u="none" cap="none" strike="noStrike">
                <a:solidFill>
                  <a:schemeClr val="dk1"/>
                </a:solidFill>
                <a:latin typeface="Calibri"/>
                <a:ea typeface="Calibri"/>
                <a:cs typeface="Calibri"/>
                <a:sym typeface="Calibri"/>
              </a:rPr>
              <a:t>STEP 3. 구 별 장애인 등록자  수 이상치 확인</a:t>
            </a:r>
            <a:endParaRPr b="1" i="0" sz="2300" u="none" cap="none" strike="noStrike">
              <a:solidFill>
                <a:srgbClr val="000000"/>
              </a:solidFill>
              <a:latin typeface="Arial"/>
              <a:ea typeface="Arial"/>
              <a:cs typeface="Arial"/>
              <a:sym typeface="Arial"/>
            </a:endParaRPr>
          </a:p>
        </p:txBody>
      </p:sp>
      <p:sp>
        <p:nvSpPr>
          <p:cNvPr id="250" name="Google Shape;250;g116f2f1a040_7_17"/>
          <p:cNvSpPr txBox="1"/>
          <p:nvPr/>
        </p:nvSpPr>
        <p:spPr>
          <a:xfrm>
            <a:off x="1068696" y="3077296"/>
            <a:ext cx="76398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등록된 장애인 수가 유독 많은 구 확인을 위해 box-plot 사용</a:t>
            </a:r>
            <a:endParaRPr b="0" i="0" sz="18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두 개의 구에서 이상치 확인 후, 해당하는 데이터 인덱스를 구한 결과 </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1" i="0" lang="en-US" sz="1800" u="none" cap="none" strike="noStrike">
                <a:solidFill>
                  <a:srgbClr val="0070C0"/>
                </a:solidFill>
                <a:latin typeface="Calibri"/>
                <a:ea typeface="Calibri"/>
                <a:cs typeface="Calibri"/>
                <a:sym typeface="Calibri"/>
              </a:rPr>
              <a:t>강서구 28,727명, 노원구 27,312명 </a:t>
            </a:r>
            <a:r>
              <a:rPr b="0" i="0" lang="en-US" sz="1800" u="none" cap="none" strike="noStrike">
                <a:solidFill>
                  <a:schemeClr val="dk1"/>
                </a:solidFill>
                <a:latin typeface="Calibri"/>
                <a:ea typeface="Calibri"/>
                <a:cs typeface="Calibri"/>
                <a:sym typeface="Calibri"/>
              </a:rPr>
              <a:t>임을 확인</a:t>
            </a:r>
            <a:endParaRPr b="0" i="0" sz="1800" u="none" cap="none" strike="noStrike">
              <a:solidFill>
                <a:schemeClr val="dk1"/>
              </a:solidFill>
              <a:latin typeface="Calibri"/>
              <a:ea typeface="Calibri"/>
              <a:cs typeface="Calibri"/>
              <a:sym typeface="Calibri"/>
            </a:endParaRPr>
          </a:p>
        </p:txBody>
      </p:sp>
      <p:pic>
        <p:nvPicPr>
          <p:cNvPr id="251" name="Google Shape;251;g116f2f1a040_7_17"/>
          <p:cNvPicPr preferRelativeResize="0"/>
          <p:nvPr/>
        </p:nvPicPr>
        <p:blipFill rotWithShape="1">
          <a:blip r:embed="rId7">
            <a:alphaModFix/>
          </a:blip>
          <a:srcRect b="0" l="0" r="0" t="0"/>
          <a:stretch/>
        </p:blipFill>
        <p:spPr>
          <a:xfrm>
            <a:off x="1891665" y="4650235"/>
            <a:ext cx="5551464" cy="3795653"/>
          </a:xfrm>
          <a:prstGeom prst="rect">
            <a:avLst/>
          </a:prstGeom>
          <a:noFill/>
          <a:ln>
            <a:noFill/>
          </a:ln>
        </p:spPr>
      </p:pic>
      <p:sp>
        <p:nvSpPr>
          <p:cNvPr id="252" name="Google Shape;252;g116f2f1a040_7_17"/>
          <p:cNvSpPr/>
          <p:nvPr/>
        </p:nvSpPr>
        <p:spPr>
          <a:xfrm>
            <a:off x="4597332" y="5006955"/>
            <a:ext cx="559500" cy="656700"/>
          </a:xfrm>
          <a:prstGeom prst="ellipse">
            <a:avLst/>
          </a:prstGeom>
          <a:noFill/>
          <a:ln cap="flat" cmpd="sng" w="38100">
            <a:solidFill>
              <a:srgbClr val="55A6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3" name="Google Shape;253;g116f2f1a040_7_17"/>
          <p:cNvSpPr/>
          <p:nvPr/>
        </p:nvSpPr>
        <p:spPr>
          <a:xfrm>
            <a:off x="5455300" y="5188505"/>
            <a:ext cx="2594100" cy="656700"/>
          </a:xfrm>
          <a:prstGeom prst="rect">
            <a:avLst/>
          </a:prstGeom>
          <a:solidFill>
            <a:srgbClr val="55A6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특별히 장애인 등록자 수가 높을 것으로 예상되는 곳</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2022-02-18T23:00:57Z</dcterms:created>
  <dc:creator>officegen</dc:creator>
</cp:coreProperties>
</file>